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ams Phone: Transformando a Telefonia com Tecnologia, Mobilidade e Economia" id="{ABFECFD9-7F1B-4EEA-A68A-B298883168A6}">
          <p14:sldIdLst>
            <p14:sldId id="2561"/>
            <p14:sldId id="2562"/>
          </p14:sldIdLst>
        </p14:section>
        <p14:section name="Introdução ao Teams Phone" id="{A01AB119-982E-41B5-9058-28207A5F7DC8}">
          <p14:sldIdLst>
            <p14:sldId id="2563"/>
            <p14:sldId id="2564"/>
            <p14:sldId id="2565"/>
            <p14:sldId id="2566"/>
          </p14:sldIdLst>
        </p14:section>
        <p14:section name="Recursos do Teams Phone" id="{4027E166-7562-4DBE-8448-F03E5B94F3DE}">
          <p14:sldIdLst>
            <p14:sldId id="2567"/>
            <p14:sldId id="2568"/>
            <p14:sldId id="2569"/>
            <p14:sldId id="2570"/>
          </p14:sldIdLst>
        </p14:section>
        <p14:section name="Diferenciais do Teams Phone" id="{7053FF32-3EBB-4FB3-8664-6AF3549C2E79}">
          <p14:sldIdLst>
            <p14:sldId id="2571"/>
            <p14:sldId id="2572"/>
            <p14:sldId id="2573"/>
            <p14:sldId id="2574"/>
          </p14:sldIdLst>
        </p14:section>
        <p14:section name="Evolução da Telefonia com o Teams Phone" id="{4ED05064-3765-4DCD-9327-C8EE36395E42}">
          <p14:sldIdLst>
            <p14:sldId id="2575"/>
            <p14:sldId id="2576"/>
            <p14:sldId id="2577"/>
            <p14:sldId id="2578"/>
          </p14:sldIdLst>
        </p14:section>
        <p14:section name="Tecnologia por trás do Teams Phone" id="{40955A35-751B-4D90-A566-162E0D122D87}">
          <p14:sldIdLst>
            <p14:sldId id="2579"/>
            <p14:sldId id="2580"/>
            <p14:sldId id="2581"/>
            <p14:sldId id="2582"/>
          </p14:sldIdLst>
        </p14:section>
        <p14:section name="Casos de uso e exemplos práticos" id="{B39338E6-F0FB-4D94-892A-581352813B4D}">
          <p14:sldIdLst>
            <p14:sldId id="2583"/>
            <p14:sldId id="2584"/>
            <p14:sldId id="2585"/>
            <p14:sldId id="2586"/>
          </p14:sldIdLst>
        </p14:section>
        <p14:section name="Conclusão" id="{EC99BBAF-16CC-4AFE-9924-3E62E5116F36}">
          <p14:sldIdLst>
            <p14:sldId id="25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EB8"/>
    <a:srgbClr val="505AC9"/>
    <a:srgbClr val="7B83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652" autoAdjust="0"/>
  </p:normalViewPr>
  <p:slideViewPr>
    <p:cSldViewPr snapToGrid="0">
      <p:cViewPr varScale="1">
        <p:scale>
          <a:sx n="116" d="100"/>
          <a:sy n="116" d="100"/>
        </p:scale>
        <p:origin x="276" y="32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8684B-0F86-4E8B-8B83-3FE9D654BDB7}"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9C85C9FD-F37A-46E9-B919-1ECB1CA0281C}">
      <dgm:prSet/>
      <dgm:spPr/>
      <dgm:t>
        <a:bodyPr/>
        <a:lstStyle/>
        <a:p>
          <a:pPr>
            <a:lnSpc>
              <a:spcPct val="100000"/>
            </a:lnSpc>
            <a:defRPr b="1"/>
          </a:pPr>
          <a:r>
            <a:rPr lang="pt-BR"/>
            <a:t>Transição para a Nuvem</a:t>
          </a:r>
        </a:p>
      </dgm:t>
    </dgm:pt>
    <dgm:pt modelId="{18FBC2A7-2B00-411C-9FD5-86A8876E05FB}" type="parTrans" cxnId="{700647D8-71F9-4401-9E1B-F1E355B7CD4E}">
      <dgm:prSet/>
      <dgm:spPr/>
      <dgm:t>
        <a:bodyPr/>
        <a:lstStyle/>
        <a:p>
          <a:endParaRPr lang="en-US"/>
        </a:p>
      </dgm:t>
    </dgm:pt>
    <dgm:pt modelId="{9249406F-BB81-4649-A9E0-455CFD68B7EE}" type="sibTrans" cxnId="{700647D8-71F9-4401-9E1B-F1E355B7CD4E}">
      <dgm:prSet/>
      <dgm:spPr/>
      <dgm:t>
        <a:bodyPr/>
        <a:lstStyle/>
        <a:p>
          <a:pPr>
            <a:lnSpc>
              <a:spcPct val="100000"/>
            </a:lnSpc>
            <a:defRPr b="1"/>
          </a:pPr>
          <a:endParaRPr lang="en-US"/>
        </a:p>
      </dgm:t>
    </dgm:pt>
    <dgm:pt modelId="{74D7DE3A-7752-42CE-AFC0-DDE970E34ADE}">
      <dgm:prSet/>
      <dgm:spPr/>
      <dgm:t>
        <a:bodyPr/>
        <a:lstStyle/>
        <a:p>
          <a:pPr>
            <a:lnSpc>
              <a:spcPct val="100000"/>
            </a:lnSpc>
          </a:pPr>
          <a:r>
            <a:rPr lang="pt-BR"/>
            <a:t>A migração de sistemas tradicionais para a nuvem permite que as empresas se tornem mais ágeis e responsivas às mudanças do mercado.</a:t>
          </a:r>
        </a:p>
      </dgm:t>
    </dgm:pt>
    <dgm:pt modelId="{30BDDBB9-0F3F-4DDD-B053-D0004667FD63}" type="parTrans" cxnId="{469F8898-F6AF-4EE3-A9E6-34E434D79966}">
      <dgm:prSet/>
      <dgm:spPr/>
      <dgm:t>
        <a:bodyPr/>
        <a:lstStyle/>
        <a:p>
          <a:endParaRPr lang="en-US"/>
        </a:p>
      </dgm:t>
    </dgm:pt>
    <dgm:pt modelId="{C250351A-2321-40F3-B4DD-082327A09F8F}" type="sibTrans" cxnId="{469F8898-F6AF-4EE3-A9E6-34E434D79966}">
      <dgm:prSet/>
      <dgm:spPr/>
      <dgm:t>
        <a:bodyPr/>
        <a:lstStyle/>
        <a:p>
          <a:endParaRPr lang="en-US"/>
        </a:p>
      </dgm:t>
    </dgm:pt>
    <dgm:pt modelId="{0A435325-15B7-4070-AB88-83FA1600356F}">
      <dgm:prSet/>
      <dgm:spPr/>
      <dgm:t>
        <a:bodyPr/>
        <a:lstStyle/>
        <a:p>
          <a:pPr>
            <a:lnSpc>
              <a:spcPct val="100000"/>
            </a:lnSpc>
            <a:defRPr b="1"/>
          </a:pPr>
          <a:r>
            <a:rPr lang="pt-BR"/>
            <a:t>Flexibilidade e Acessibilidade</a:t>
          </a:r>
        </a:p>
      </dgm:t>
    </dgm:pt>
    <dgm:pt modelId="{1EFADB9E-03B0-46F6-B51D-AC49AF5DFA57}" type="parTrans" cxnId="{71DA6873-01F2-4D58-8C0D-91BF9C0F8C5D}">
      <dgm:prSet/>
      <dgm:spPr/>
      <dgm:t>
        <a:bodyPr/>
        <a:lstStyle/>
        <a:p>
          <a:endParaRPr lang="en-US"/>
        </a:p>
      </dgm:t>
    </dgm:pt>
    <dgm:pt modelId="{4D3E22D4-2BCB-4A72-9BE1-BDD8A4702868}" type="sibTrans" cxnId="{71DA6873-01F2-4D58-8C0D-91BF9C0F8C5D}">
      <dgm:prSet/>
      <dgm:spPr/>
      <dgm:t>
        <a:bodyPr/>
        <a:lstStyle/>
        <a:p>
          <a:pPr>
            <a:lnSpc>
              <a:spcPct val="100000"/>
            </a:lnSpc>
            <a:defRPr b="1"/>
          </a:pPr>
          <a:endParaRPr lang="en-US"/>
        </a:p>
      </dgm:t>
    </dgm:pt>
    <dgm:pt modelId="{C6BF6E0E-5611-458C-8E36-BEF07AAB9977}">
      <dgm:prSet/>
      <dgm:spPr/>
      <dgm:t>
        <a:bodyPr/>
        <a:lstStyle/>
        <a:p>
          <a:pPr>
            <a:lnSpc>
              <a:spcPct val="100000"/>
            </a:lnSpc>
          </a:pPr>
          <a:r>
            <a:rPr lang="pt-BR"/>
            <a:t>Soluções de nuvem oferecem maior flexibilidade, permitindo que os funcionários acessem recursos de qualquer lugar e a qualquer momento.</a:t>
          </a:r>
        </a:p>
      </dgm:t>
    </dgm:pt>
    <dgm:pt modelId="{8C4797F5-132C-416E-ABD3-184B97EBADDB}" type="parTrans" cxnId="{0E0BD6DA-3796-4747-B67B-86FDC66F4265}">
      <dgm:prSet/>
      <dgm:spPr/>
      <dgm:t>
        <a:bodyPr/>
        <a:lstStyle/>
        <a:p>
          <a:endParaRPr lang="en-US"/>
        </a:p>
      </dgm:t>
    </dgm:pt>
    <dgm:pt modelId="{08483B02-0DDA-400D-AA6F-1DD50B397618}" type="sibTrans" cxnId="{0E0BD6DA-3796-4747-B67B-86FDC66F4265}">
      <dgm:prSet/>
      <dgm:spPr/>
      <dgm:t>
        <a:bodyPr/>
        <a:lstStyle/>
        <a:p>
          <a:endParaRPr lang="en-US"/>
        </a:p>
      </dgm:t>
    </dgm:pt>
    <dgm:pt modelId="{AE358402-947B-481F-AE45-DAC7A6DCDACB}">
      <dgm:prSet/>
      <dgm:spPr/>
      <dgm:t>
        <a:bodyPr/>
        <a:lstStyle/>
        <a:p>
          <a:pPr>
            <a:lnSpc>
              <a:spcPct val="100000"/>
            </a:lnSpc>
            <a:defRPr b="1"/>
          </a:pPr>
          <a:r>
            <a:rPr lang="pt-BR"/>
            <a:t>Adaptação Rápida</a:t>
          </a:r>
        </a:p>
      </dgm:t>
    </dgm:pt>
    <dgm:pt modelId="{F8042F05-CF5F-4ED7-ABFE-6E0DD03AF87C}" type="parTrans" cxnId="{58706C0C-6068-4E24-99EF-B94EC1B0B91B}">
      <dgm:prSet/>
      <dgm:spPr/>
      <dgm:t>
        <a:bodyPr/>
        <a:lstStyle/>
        <a:p>
          <a:endParaRPr lang="en-US"/>
        </a:p>
      </dgm:t>
    </dgm:pt>
    <dgm:pt modelId="{6FAA2049-620F-47C5-869D-6654BB3DE67A}" type="sibTrans" cxnId="{58706C0C-6068-4E24-99EF-B94EC1B0B91B}">
      <dgm:prSet/>
      <dgm:spPr/>
      <dgm:t>
        <a:bodyPr/>
        <a:lstStyle/>
        <a:p>
          <a:endParaRPr lang="en-US"/>
        </a:p>
      </dgm:t>
    </dgm:pt>
    <dgm:pt modelId="{06651ABE-322B-4191-9095-4D6CB2BB2E47}">
      <dgm:prSet/>
      <dgm:spPr/>
      <dgm:t>
        <a:bodyPr/>
        <a:lstStyle/>
        <a:p>
          <a:pPr>
            <a:lnSpc>
              <a:spcPct val="100000"/>
            </a:lnSpc>
          </a:pPr>
          <a:r>
            <a:rPr lang="pt-BR"/>
            <a:t>Com soluções baseadas na nuvem, as empresas podem se adaptar rapidamente às novas necessidades de comunicação, melhorando a eficiência e a colaboração.</a:t>
          </a:r>
        </a:p>
      </dgm:t>
    </dgm:pt>
    <dgm:pt modelId="{7E369BD3-3BCC-4B31-A0F3-E14288B6BEC9}" type="parTrans" cxnId="{233C61A1-F0DD-4F38-8D24-57A79D0150E5}">
      <dgm:prSet/>
      <dgm:spPr/>
      <dgm:t>
        <a:bodyPr/>
        <a:lstStyle/>
        <a:p>
          <a:endParaRPr lang="en-US"/>
        </a:p>
      </dgm:t>
    </dgm:pt>
    <dgm:pt modelId="{6EACBE79-678E-4D24-A617-2691C753AC17}" type="sibTrans" cxnId="{233C61A1-F0DD-4F38-8D24-57A79D0150E5}">
      <dgm:prSet/>
      <dgm:spPr/>
      <dgm:t>
        <a:bodyPr/>
        <a:lstStyle/>
        <a:p>
          <a:endParaRPr lang="en-US"/>
        </a:p>
      </dgm:t>
    </dgm:pt>
    <dgm:pt modelId="{33C3E12A-E73A-4DD4-B612-255DAEFB97BA}" type="pres">
      <dgm:prSet presAssocID="{1648684B-0F86-4E8B-8B83-3FE9D654BDB7}" presName="Root" presStyleCnt="0">
        <dgm:presLayoutVars>
          <dgm:dir/>
          <dgm:resizeHandles val="exact"/>
        </dgm:presLayoutVars>
      </dgm:prSet>
      <dgm:spPr/>
    </dgm:pt>
    <dgm:pt modelId="{F57CF8D8-8F9B-47C0-8346-BB74A1CCBA7C}" type="pres">
      <dgm:prSet presAssocID="{9C85C9FD-F37A-46E9-B919-1ECB1CA0281C}" presName="Composite" presStyleCnt="0"/>
      <dgm:spPr/>
    </dgm:pt>
    <dgm:pt modelId="{FF4FAD3C-FC00-411E-A6F2-C9F5CAEBAC11}" type="pres">
      <dgm:prSet presAssocID="{9C85C9FD-F37A-46E9-B919-1ECB1CA0281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1491" r="13504" b="-7"/>
          <a:stretch/>
        </a:blipFill>
      </dgm:spPr>
      <dgm:extLst>
        <a:ext uri="{E40237B7-FDA0-4F09-8148-C483321AD2D9}">
          <dgm14:cNvPr xmlns:dgm14="http://schemas.microsoft.com/office/drawing/2010/diagram" id="0" name="" descr="Conceito de computação em nuvem isolado no fundo branco"/>
        </a:ext>
      </dgm:extLst>
    </dgm:pt>
    <dgm:pt modelId="{8D0B500C-0AE7-4191-B39D-27CE58AF9008}" type="pres">
      <dgm:prSet presAssocID="{9C85C9FD-F37A-46E9-B919-1ECB1CA0281C}" presName="Subtitle" presStyleLbl="revTx" presStyleIdx="0" presStyleCnt="6">
        <dgm:presLayoutVars>
          <dgm:chMax val="0"/>
          <dgm:bulletEnabled/>
        </dgm:presLayoutVars>
      </dgm:prSet>
      <dgm:spPr/>
    </dgm:pt>
    <dgm:pt modelId="{E85675FA-9716-43AE-B4DB-EC3D997138ED}" type="pres">
      <dgm:prSet presAssocID="{9C85C9FD-F37A-46E9-B919-1ECB1CA0281C}" presName="Description" presStyleLbl="revTx" presStyleIdx="1" presStyleCnt="6">
        <dgm:presLayoutVars>
          <dgm:bulletEnabled/>
        </dgm:presLayoutVars>
      </dgm:prSet>
      <dgm:spPr/>
    </dgm:pt>
    <dgm:pt modelId="{9536CBDF-8182-4B62-9746-0A02EE5BC199}" type="pres">
      <dgm:prSet presAssocID="{9249406F-BB81-4649-A9E0-455CFD68B7EE}" presName="sibTrans" presStyleLbl="sibTrans2D1" presStyleIdx="0" presStyleCnt="0"/>
      <dgm:spPr/>
    </dgm:pt>
    <dgm:pt modelId="{AE02AA41-17BC-43AC-B584-596E5B9FF7BB}" type="pres">
      <dgm:prSet presAssocID="{0A435325-15B7-4070-AB88-83FA1600356F}" presName="Composite" presStyleCnt="0"/>
      <dgm:spPr/>
    </dgm:pt>
    <dgm:pt modelId="{3A7AC419-8985-4208-B720-17700BA0E712}" type="pres">
      <dgm:prSet presAssocID="{0A435325-15B7-4070-AB88-83FA1600356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 r="-8" b="-7"/>
          <a:stretch/>
        </a:blipFill>
      </dgm:spPr>
      <dgm:extLst>
        <a:ext uri="{E40237B7-FDA0-4F09-8148-C483321AD2D9}">
          <dgm14:cNvPr xmlns:dgm14="http://schemas.microsoft.com/office/drawing/2010/diagram" id="0" name="" descr="Imagem conceitual da computação em nuvem"/>
        </a:ext>
      </dgm:extLst>
    </dgm:pt>
    <dgm:pt modelId="{7D745DA3-35A8-4600-B04E-FD77684EC9B6}" type="pres">
      <dgm:prSet presAssocID="{0A435325-15B7-4070-AB88-83FA1600356F}" presName="Subtitle" presStyleLbl="revTx" presStyleIdx="2" presStyleCnt="6">
        <dgm:presLayoutVars>
          <dgm:chMax val="0"/>
          <dgm:bulletEnabled/>
        </dgm:presLayoutVars>
      </dgm:prSet>
      <dgm:spPr/>
    </dgm:pt>
    <dgm:pt modelId="{DAAD24AA-BD6D-40F0-82C9-FD55C1A7DA50}" type="pres">
      <dgm:prSet presAssocID="{0A435325-15B7-4070-AB88-83FA1600356F}" presName="Description" presStyleLbl="revTx" presStyleIdx="3" presStyleCnt="6">
        <dgm:presLayoutVars>
          <dgm:bulletEnabled/>
        </dgm:presLayoutVars>
      </dgm:prSet>
      <dgm:spPr/>
    </dgm:pt>
    <dgm:pt modelId="{24AA51B7-A071-4FBD-9DC2-242E6C4C215C}" type="pres">
      <dgm:prSet presAssocID="{4D3E22D4-2BCB-4A72-9BE1-BDD8A4702868}" presName="sibTrans" presStyleLbl="sibTrans2D1" presStyleIdx="0" presStyleCnt="0"/>
      <dgm:spPr/>
    </dgm:pt>
    <dgm:pt modelId="{BBE8EE26-A12F-4238-B2A5-801833946342}" type="pres">
      <dgm:prSet presAssocID="{AE358402-947B-481F-AE45-DAC7A6DCDACB}" presName="Composite" presStyleCnt="0"/>
      <dgm:spPr/>
    </dgm:pt>
    <dgm:pt modelId="{3B6C3F17-75D3-4D52-9B1E-5AB229684AA7}" type="pres">
      <dgm:prSet presAssocID="{AE358402-947B-481F-AE45-DAC7A6DCDAC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3016" r="20733" b="-3"/>
          <a:stretch/>
        </a:blipFill>
      </dgm:spPr>
      <dgm:extLst>
        <a:ext uri="{E40237B7-FDA0-4F09-8148-C483321AD2D9}">
          <dgm14:cNvPr xmlns:dgm14="http://schemas.microsoft.com/office/drawing/2010/diagram" id="0" name="" descr="Big Data, Círculo, Dados, Forma Geométrica, Meio de Informação, Nuvem"/>
        </a:ext>
      </dgm:extLst>
    </dgm:pt>
    <dgm:pt modelId="{123A2FEB-B683-4F47-B5E5-CCE9C1F43190}" type="pres">
      <dgm:prSet presAssocID="{AE358402-947B-481F-AE45-DAC7A6DCDACB}" presName="Subtitle" presStyleLbl="revTx" presStyleIdx="4" presStyleCnt="6">
        <dgm:presLayoutVars>
          <dgm:chMax val="0"/>
          <dgm:bulletEnabled/>
        </dgm:presLayoutVars>
      </dgm:prSet>
      <dgm:spPr/>
    </dgm:pt>
    <dgm:pt modelId="{8F87677E-65E2-49D4-A9E3-1F9CE22B4408}" type="pres">
      <dgm:prSet presAssocID="{AE358402-947B-481F-AE45-DAC7A6DCDACB}" presName="Description" presStyleLbl="revTx" presStyleIdx="5" presStyleCnt="6">
        <dgm:presLayoutVars>
          <dgm:bulletEnabled/>
        </dgm:presLayoutVars>
      </dgm:prSet>
      <dgm:spPr/>
    </dgm:pt>
  </dgm:ptLst>
  <dgm:cxnLst>
    <dgm:cxn modelId="{55334304-C514-4BDC-8ED8-ADB1EF4287DA}" type="presOf" srcId="{9C85C9FD-F37A-46E9-B919-1ECB1CA0281C}" destId="{8D0B500C-0AE7-4191-B39D-27CE58AF9008}" srcOrd="0" destOrd="0" presId="urn:microsoft.com/office/officeart/2024/3/layout/verticalVisualTextBlock1"/>
    <dgm:cxn modelId="{58706C0C-6068-4E24-99EF-B94EC1B0B91B}" srcId="{1648684B-0F86-4E8B-8B83-3FE9D654BDB7}" destId="{AE358402-947B-481F-AE45-DAC7A6DCDACB}" srcOrd="2" destOrd="0" parTransId="{F8042F05-CF5F-4ED7-ABFE-6E0DD03AF87C}" sibTransId="{6FAA2049-620F-47C5-869D-6654BB3DE67A}"/>
    <dgm:cxn modelId="{BC87DE0D-B40D-40BA-A7D0-57F3B9464DAE}" type="presOf" srcId="{06651ABE-322B-4191-9095-4D6CB2BB2E47}" destId="{8F87677E-65E2-49D4-A9E3-1F9CE22B4408}" srcOrd="0" destOrd="0" presId="urn:microsoft.com/office/officeart/2024/3/layout/verticalVisualTextBlock1"/>
    <dgm:cxn modelId="{8D66CF17-C20C-4C83-94BD-216630A6EAB6}" type="presOf" srcId="{0A435325-15B7-4070-AB88-83FA1600356F}" destId="{7D745DA3-35A8-4600-B04E-FD77684EC9B6}" srcOrd="0" destOrd="0" presId="urn:microsoft.com/office/officeart/2024/3/layout/verticalVisualTextBlock1"/>
    <dgm:cxn modelId="{37E70235-0221-4342-AA98-5DB31A6D62B1}" type="presOf" srcId="{74D7DE3A-7752-42CE-AFC0-DDE970E34ADE}" destId="{E85675FA-9716-43AE-B4DB-EC3D997138ED}" srcOrd="0" destOrd="0" presId="urn:microsoft.com/office/officeart/2024/3/layout/verticalVisualTextBlock1"/>
    <dgm:cxn modelId="{71DA6873-01F2-4D58-8C0D-91BF9C0F8C5D}" srcId="{1648684B-0F86-4E8B-8B83-3FE9D654BDB7}" destId="{0A435325-15B7-4070-AB88-83FA1600356F}" srcOrd="1" destOrd="0" parTransId="{1EFADB9E-03B0-46F6-B51D-AC49AF5DFA57}" sibTransId="{4D3E22D4-2BCB-4A72-9BE1-BDD8A4702868}"/>
    <dgm:cxn modelId="{52F09F79-455E-4362-9802-4F19D21DEFB4}" type="presOf" srcId="{1648684B-0F86-4E8B-8B83-3FE9D654BDB7}" destId="{33C3E12A-E73A-4DD4-B612-255DAEFB97BA}" srcOrd="0" destOrd="0" presId="urn:microsoft.com/office/officeart/2024/3/layout/verticalVisualTextBlock1"/>
    <dgm:cxn modelId="{469F8898-F6AF-4EE3-A9E6-34E434D79966}" srcId="{9C85C9FD-F37A-46E9-B919-1ECB1CA0281C}" destId="{74D7DE3A-7752-42CE-AFC0-DDE970E34ADE}" srcOrd="0" destOrd="0" parTransId="{30BDDBB9-0F3F-4DDD-B053-D0004667FD63}" sibTransId="{C250351A-2321-40F3-B4DD-082327A09F8F}"/>
    <dgm:cxn modelId="{DD7E669B-F705-4B0D-B3E5-3AFDC0BCD810}" type="presOf" srcId="{4D3E22D4-2BCB-4A72-9BE1-BDD8A4702868}" destId="{24AA51B7-A071-4FBD-9DC2-242E6C4C215C}" srcOrd="0" destOrd="0" presId="urn:microsoft.com/office/officeart/2024/3/layout/verticalVisualTextBlock1"/>
    <dgm:cxn modelId="{233C61A1-F0DD-4F38-8D24-57A79D0150E5}" srcId="{AE358402-947B-481F-AE45-DAC7A6DCDACB}" destId="{06651ABE-322B-4191-9095-4D6CB2BB2E47}" srcOrd="0" destOrd="0" parTransId="{7E369BD3-3BCC-4B31-A0F3-E14288B6BEC9}" sibTransId="{6EACBE79-678E-4D24-A617-2691C753AC17}"/>
    <dgm:cxn modelId="{0A055DC7-C9E9-4803-B187-6278FCFDCFC9}" type="presOf" srcId="{AE358402-947B-481F-AE45-DAC7A6DCDACB}" destId="{123A2FEB-B683-4F47-B5E5-CCE9C1F43190}" srcOrd="0" destOrd="0" presId="urn:microsoft.com/office/officeart/2024/3/layout/verticalVisualTextBlock1"/>
    <dgm:cxn modelId="{0D40A1D6-D3BE-4D24-B592-F32B1D151665}" type="presOf" srcId="{C6BF6E0E-5611-458C-8E36-BEF07AAB9977}" destId="{DAAD24AA-BD6D-40F0-82C9-FD55C1A7DA50}" srcOrd="0" destOrd="0" presId="urn:microsoft.com/office/officeart/2024/3/layout/verticalVisualTextBlock1"/>
    <dgm:cxn modelId="{700647D8-71F9-4401-9E1B-F1E355B7CD4E}" srcId="{1648684B-0F86-4E8B-8B83-3FE9D654BDB7}" destId="{9C85C9FD-F37A-46E9-B919-1ECB1CA0281C}" srcOrd="0" destOrd="0" parTransId="{18FBC2A7-2B00-411C-9FD5-86A8876E05FB}" sibTransId="{9249406F-BB81-4649-A9E0-455CFD68B7EE}"/>
    <dgm:cxn modelId="{0E0BD6DA-3796-4747-B67B-86FDC66F4265}" srcId="{0A435325-15B7-4070-AB88-83FA1600356F}" destId="{C6BF6E0E-5611-458C-8E36-BEF07AAB9977}" srcOrd="0" destOrd="0" parTransId="{8C4797F5-132C-416E-ABD3-184B97EBADDB}" sibTransId="{08483B02-0DDA-400D-AA6F-1DD50B397618}"/>
    <dgm:cxn modelId="{69BFBCF3-568C-4C39-8A2F-13734D0659A7}" type="presOf" srcId="{9249406F-BB81-4649-A9E0-455CFD68B7EE}" destId="{9536CBDF-8182-4B62-9746-0A02EE5BC199}" srcOrd="0" destOrd="0" presId="urn:microsoft.com/office/officeart/2024/3/layout/verticalVisualTextBlock1"/>
    <dgm:cxn modelId="{969B621E-B434-4981-ABF5-12706C193F0B}" type="presParOf" srcId="{33C3E12A-E73A-4DD4-B612-255DAEFB97BA}" destId="{F57CF8D8-8F9B-47C0-8346-BB74A1CCBA7C}" srcOrd="0" destOrd="0" presId="urn:microsoft.com/office/officeart/2024/3/layout/verticalVisualTextBlock1"/>
    <dgm:cxn modelId="{D47390F3-B1E8-4A2F-AE26-D885E796960F}" type="presParOf" srcId="{F57CF8D8-8F9B-47C0-8346-BB74A1CCBA7C}" destId="{FF4FAD3C-FC00-411E-A6F2-C9F5CAEBAC11}" srcOrd="0" destOrd="0" presId="urn:microsoft.com/office/officeart/2024/3/layout/verticalVisualTextBlock1"/>
    <dgm:cxn modelId="{6FE909AF-6A82-4CE0-9FB7-89B01CC8D261}" type="presParOf" srcId="{F57CF8D8-8F9B-47C0-8346-BB74A1CCBA7C}" destId="{8D0B500C-0AE7-4191-B39D-27CE58AF9008}" srcOrd="1" destOrd="0" presId="urn:microsoft.com/office/officeart/2024/3/layout/verticalVisualTextBlock1"/>
    <dgm:cxn modelId="{E2F97F1B-2273-4EB0-8E6F-872CC9AFFB89}" type="presParOf" srcId="{F57CF8D8-8F9B-47C0-8346-BB74A1CCBA7C}" destId="{E85675FA-9716-43AE-B4DB-EC3D997138ED}" srcOrd="2" destOrd="0" presId="urn:microsoft.com/office/officeart/2024/3/layout/verticalVisualTextBlock1"/>
    <dgm:cxn modelId="{C09F9FCF-A898-4294-97A5-0E7BDAE1544F}" type="presParOf" srcId="{33C3E12A-E73A-4DD4-B612-255DAEFB97BA}" destId="{9536CBDF-8182-4B62-9746-0A02EE5BC199}" srcOrd="1" destOrd="0" presId="urn:microsoft.com/office/officeart/2024/3/layout/verticalVisualTextBlock1"/>
    <dgm:cxn modelId="{B5FE41DF-E223-4128-B64F-8333FB343C2C}" type="presParOf" srcId="{33C3E12A-E73A-4DD4-B612-255DAEFB97BA}" destId="{AE02AA41-17BC-43AC-B584-596E5B9FF7BB}" srcOrd="2" destOrd="0" presId="urn:microsoft.com/office/officeart/2024/3/layout/verticalVisualTextBlock1"/>
    <dgm:cxn modelId="{B4DA80D0-4429-4DC6-A74F-BFEE4BC80275}" type="presParOf" srcId="{AE02AA41-17BC-43AC-B584-596E5B9FF7BB}" destId="{3A7AC419-8985-4208-B720-17700BA0E712}" srcOrd="0" destOrd="0" presId="urn:microsoft.com/office/officeart/2024/3/layout/verticalVisualTextBlock1"/>
    <dgm:cxn modelId="{58DB2EB7-49B6-46EE-B6E1-2830EC722F55}" type="presParOf" srcId="{AE02AA41-17BC-43AC-B584-596E5B9FF7BB}" destId="{7D745DA3-35A8-4600-B04E-FD77684EC9B6}" srcOrd="1" destOrd="0" presId="urn:microsoft.com/office/officeart/2024/3/layout/verticalVisualTextBlock1"/>
    <dgm:cxn modelId="{44684B4D-11AA-42E0-A3E9-96C364F6B161}" type="presParOf" srcId="{AE02AA41-17BC-43AC-B584-596E5B9FF7BB}" destId="{DAAD24AA-BD6D-40F0-82C9-FD55C1A7DA50}" srcOrd="2" destOrd="0" presId="urn:microsoft.com/office/officeart/2024/3/layout/verticalVisualTextBlock1"/>
    <dgm:cxn modelId="{3A9C3873-B1D1-49BB-A44A-91C929D34863}" type="presParOf" srcId="{33C3E12A-E73A-4DD4-B612-255DAEFB97BA}" destId="{24AA51B7-A071-4FBD-9DC2-242E6C4C215C}" srcOrd="3" destOrd="0" presId="urn:microsoft.com/office/officeart/2024/3/layout/verticalVisualTextBlock1"/>
    <dgm:cxn modelId="{A93B1CB4-F860-4DB7-B2EE-D9253CBF48C0}" type="presParOf" srcId="{33C3E12A-E73A-4DD4-B612-255DAEFB97BA}" destId="{BBE8EE26-A12F-4238-B2A5-801833946342}" srcOrd="4" destOrd="0" presId="urn:microsoft.com/office/officeart/2024/3/layout/verticalVisualTextBlock1"/>
    <dgm:cxn modelId="{9A1F58D1-E6F6-43E4-8912-0B9054875276}" type="presParOf" srcId="{BBE8EE26-A12F-4238-B2A5-801833946342}" destId="{3B6C3F17-75D3-4D52-9B1E-5AB229684AA7}" srcOrd="0" destOrd="0" presId="urn:microsoft.com/office/officeart/2024/3/layout/verticalVisualTextBlock1"/>
    <dgm:cxn modelId="{8D93502E-1B0B-4EE5-A417-5C6CEAACCD37}" type="presParOf" srcId="{BBE8EE26-A12F-4238-B2A5-801833946342}" destId="{123A2FEB-B683-4F47-B5E5-CCE9C1F43190}" srcOrd="1" destOrd="0" presId="urn:microsoft.com/office/officeart/2024/3/layout/verticalVisualTextBlock1"/>
    <dgm:cxn modelId="{2FBC1FF2-8EF9-4D63-BC32-FF5E32C6E9EC}" type="presParOf" srcId="{BBE8EE26-A12F-4238-B2A5-801833946342}" destId="{8F87677E-65E2-49D4-A9E3-1F9CE22B440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F43CD0-90DC-4D9F-A6CE-06FDFC7E42FD}"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C72AA36C-46B9-44C4-9FF6-7927741EB56D}">
      <dgm:prSet/>
      <dgm:spPr/>
      <dgm:t>
        <a:bodyPr/>
        <a:lstStyle/>
        <a:p>
          <a:pPr>
            <a:lnSpc>
              <a:spcPct val="100000"/>
            </a:lnSpc>
            <a:defRPr b="1"/>
          </a:pPr>
          <a:r>
            <a:rPr lang="pt-BR"/>
            <a:t>Conexão de Qualquer Lugar</a:t>
          </a:r>
        </a:p>
      </dgm:t>
    </dgm:pt>
    <dgm:pt modelId="{BECB8B90-2239-4C0C-A0B0-E4979B886D5B}" type="parTrans" cxnId="{60DDF487-8606-4147-859C-232C564CB7B4}">
      <dgm:prSet/>
      <dgm:spPr/>
      <dgm:t>
        <a:bodyPr/>
        <a:lstStyle/>
        <a:p>
          <a:endParaRPr lang="en-US"/>
        </a:p>
      </dgm:t>
    </dgm:pt>
    <dgm:pt modelId="{93057EED-038B-422D-B4EE-F800AF007C57}" type="sibTrans" cxnId="{60DDF487-8606-4147-859C-232C564CB7B4}">
      <dgm:prSet/>
      <dgm:spPr/>
      <dgm:t>
        <a:bodyPr/>
        <a:lstStyle/>
        <a:p>
          <a:pPr>
            <a:lnSpc>
              <a:spcPct val="100000"/>
            </a:lnSpc>
            <a:defRPr b="1"/>
          </a:pPr>
          <a:endParaRPr lang="en-US"/>
        </a:p>
      </dgm:t>
    </dgm:pt>
    <dgm:pt modelId="{F68E9941-E99D-437D-B389-5BB7D63FD09B}">
      <dgm:prSet/>
      <dgm:spPr/>
      <dgm:t>
        <a:bodyPr/>
        <a:lstStyle/>
        <a:p>
          <a:pPr>
            <a:lnSpc>
              <a:spcPct val="100000"/>
            </a:lnSpc>
          </a:pPr>
          <a:r>
            <a:rPr lang="pt-BR"/>
            <a:t>O Teams Phone permite que as equipes se conectem de qualquer lugar, promovendo uma comunicação fluida e instantânea.</a:t>
          </a:r>
        </a:p>
      </dgm:t>
    </dgm:pt>
    <dgm:pt modelId="{1CF6F07E-F7BF-4E6A-A2A1-C5E71D6BAB7F}" type="parTrans" cxnId="{93D92B7C-56CD-406C-A669-9E54D02FCADB}">
      <dgm:prSet/>
      <dgm:spPr/>
      <dgm:t>
        <a:bodyPr/>
        <a:lstStyle/>
        <a:p>
          <a:endParaRPr lang="en-US"/>
        </a:p>
      </dgm:t>
    </dgm:pt>
    <dgm:pt modelId="{15A9C8CB-57B0-43DA-A9C3-72A9C47AECB6}" type="sibTrans" cxnId="{93D92B7C-56CD-406C-A669-9E54D02FCADB}">
      <dgm:prSet/>
      <dgm:spPr/>
      <dgm:t>
        <a:bodyPr/>
        <a:lstStyle/>
        <a:p>
          <a:endParaRPr lang="en-US"/>
        </a:p>
      </dgm:t>
    </dgm:pt>
    <dgm:pt modelId="{45279296-732C-473B-879E-F4567C2683FD}">
      <dgm:prSet/>
      <dgm:spPr/>
      <dgm:t>
        <a:bodyPr/>
        <a:lstStyle/>
        <a:p>
          <a:pPr>
            <a:lnSpc>
              <a:spcPct val="100000"/>
            </a:lnSpc>
            <a:defRPr b="1"/>
          </a:pPr>
          <a:r>
            <a:rPr lang="pt-BR"/>
            <a:t>Colaboração Contínua</a:t>
          </a:r>
        </a:p>
      </dgm:t>
    </dgm:pt>
    <dgm:pt modelId="{FF7D695C-9636-494F-9BAA-9CF7847D5A41}" type="parTrans" cxnId="{A2B522CD-0C7E-408E-8586-6BE7ABB91130}">
      <dgm:prSet/>
      <dgm:spPr/>
      <dgm:t>
        <a:bodyPr/>
        <a:lstStyle/>
        <a:p>
          <a:endParaRPr lang="en-US"/>
        </a:p>
      </dgm:t>
    </dgm:pt>
    <dgm:pt modelId="{2B226DBE-CCDA-45B8-BC43-007360AD41B9}" type="sibTrans" cxnId="{A2B522CD-0C7E-408E-8586-6BE7ABB91130}">
      <dgm:prSet/>
      <dgm:spPr/>
      <dgm:t>
        <a:bodyPr/>
        <a:lstStyle/>
        <a:p>
          <a:pPr>
            <a:lnSpc>
              <a:spcPct val="100000"/>
            </a:lnSpc>
            <a:defRPr b="1"/>
          </a:pPr>
          <a:endParaRPr lang="en-US"/>
        </a:p>
      </dgm:t>
    </dgm:pt>
    <dgm:pt modelId="{6670EBD9-91C0-4004-8349-2E1DA4BFA97B}">
      <dgm:prSet/>
      <dgm:spPr/>
      <dgm:t>
        <a:bodyPr/>
        <a:lstStyle/>
        <a:p>
          <a:pPr>
            <a:lnSpc>
              <a:spcPct val="100000"/>
            </a:lnSpc>
          </a:pPr>
          <a:r>
            <a:rPr lang="pt-BR"/>
            <a:t>Com o Teams Phone, a colaboração entre equipes se torna contínua, independentemente da localização dos membros da equipe.</a:t>
          </a:r>
        </a:p>
      </dgm:t>
    </dgm:pt>
    <dgm:pt modelId="{2D51A516-0231-4950-84ED-030FD5D7BD1E}" type="parTrans" cxnId="{919BCB9E-9DB8-4472-B058-3011E194F031}">
      <dgm:prSet/>
      <dgm:spPr/>
      <dgm:t>
        <a:bodyPr/>
        <a:lstStyle/>
        <a:p>
          <a:endParaRPr lang="en-US"/>
        </a:p>
      </dgm:t>
    </dgm:pt>
    <dgm:pt modelId="{7224D0FC-FAA3-4B29-A910-115BD12126C7}" type="sibTrans" cxnId="{919BCB9E-9DB8-4472-B058-3011E194F031}">
      <dgm:prSet/>
      <dgm:spPr/>
      <dgm:t>
        <a:bodyPr/>
        <a:lstStyle/>
        <a:p>
          <a:endParaRPr lang="en-US"/>
        </a:p>
      </dgm:t>
    </dgm:pt>
    <dgm:pt modelId="{B803239C-15E9-43A4-A836-3A089FC3C492}">
      <dgm:prSet/>
      <dgm:spPr/>
      <dgm:t>
        <a:bodyPr/>
        <a:lstStyle/>
        <a:p>
          <a:pPr>
            <a:lnSpc>
              <a:spcPct val="100000"/>
            </a:lnSpc>
            <a:defRPr b="1"/>
          </a:pPr>
          <a:r>
            <a:rPr lang="pt-BR"/>
            <a:t>Aumento da Produtividade</a:t>
          </a:r>
        </a:p>
      </dgm:t>
    </dgm:pt>
    <dgm:pt modelId="{FED13A8B-A05C-4154-AB49-B5D8C6B84B48}" type="parTrans" cxnId="{FBC154A2-8E7C-4FFC-8589-7E56DA28B300}">
      <dgm:prSet/>
      <dgm:spPr/>
      <dgm:t>
        <a:bodyPr/>
        <a:lstStyle/>
        <a:p>
          <a:endParaRPr lang="en-US"/>
        </a:p>
      </dgm:t>
    </dgm:pt>
    <dgm:pt modelId="{5FF1C74A-2582-40B8-A4E1-56AF7037DB8E}" type="sibTrans" cxnId="{FBC154A2-8E7C-4FFC-8589-7E56DA28B300}">
      <dgm:prSet/>
      <dgm:spPr/>
      <dgm:t>
        <a:bodyPr/>
        <a:lstStyle/>
        <a:p>
          <a:endParaRPr lang="en-US"/>
        </a:p>
      </dgm:t>
    </dgm:pt>
    <dgm:pt modelId="{B9BA6E92-A1F8-4DA2-BC62-AE697E8AEF28}">
      <dgm:prSet/>
      <dgm:spPr/>
      <dgm:t>
        <a:bodyPr/>
        <a:lstStyle/>
        <a:p>
          <a:pPr>
            <a:lnSpc>
              <a:spcPct val="100000"/>
            </a:lnSpc>
          </a:pPr>
          <a:r>
            <a:rPr lang="pt-BR"/>
            <a:t>O uso do Teams Phone melhora a produtividade dos funcionários, permitindo que eles trabalhem de forma mais eficiente e conectada.</a:t>
          </a:r>
        </a:p>
      </dgm:t>
    </dgm:pt>
    <dgm:pt modelId="{A718C23C-5298-4896-B4EB-AA1AF94DD8E2}" type="parTrans" cxnId="{ACE57E6C-F9B7-44B3-BCE4-3CAB26A514F4}">
      <dgm:prSet/>
      <dgm:spPr/>
      <dgm:t>
        <a:bodyPr/>
        <a:lstStyle/>
        <a:p>
          <a:endParaRPr lang="en-US"/>
        </a:p>
      </dgm:t>
    </dgm:pt>
    <dgm:pt modelId="{FE68E41B-7DF3-4D09-9CE3-F21E26CEB02A}" type="sibTrans" cxnId="{ACE57E6C-F9B7-44B3-BCE4-3CAB26A514F4}">
      <dgm:prSet/>
      <dgm:spPr/>
      <dgm:t>
        <a:bodyPr/>
        <a:lstStyle/>
        <a:p>
          <a:endParaRPr lang="en-US"/>
        </a:p>
      </dgm:t>
    </dgm:pt>
    <dgm:pt modelId="{3CC9FD11-0BCA-46E8-B225-133360645465}" type="pres">
      <dgm:prSet presAssocID="{0DF43CD0-90DC-4D9F-A6CE-06FDFC7E42FD}" presName="Root" presStyleCnt="0">
        <dgm:presLayoutVars>
          <dgm:dir/>
          <dgm:resizeHandles val="exact"/>
        </dgm:presLayoutVars>
      </dgm:prSet>
      <dgm:spPr/>
    </dgm:pt>
    <dgm:pt modelId="{E5642EB1-3C99-4F8D-A2B2-EB011DEC4B47}" type="pres">
      <dgm:prSet presAssocID="{C72AA36C-46B9-44C4-9FF6-7927741EB56D}" presName="Composite" presStyleCnt="0"/>
      <dgm:spPr/>
    </dgm:pt>
    <dgm:pt modelId="{F4938950-3C11-4D95-BD45-0AB7B2C85E4B}" type="pres">
      <dgm:prSet presAssocID="{C72AA36C-46B9-44C4-9FF6-7927741EB56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 r="-8" b="-7"/>
          <a:stretch/>
        </a:blipFill>
      </dgm:spPr>
      <dgm:extLst>
        <a:ext uri="{E40237B7-FDA0-4F09-8148-C483321AD2D9}">
          <dgm14:cNvPr xmlns:dgm14="http://schemas.microsoft.com/office/drawing/2010/diagram" id="0" name="" descr="Mão da mulher que usa um telefone esperto"/>
        </a:ext>
      </dgm:extLst>
    </dgm:pt>
    <dgm:pt modelId="{3D8E0BCF-0959-429E-B0AB-6D67214D7C3B}" type="pres">
      <dgm:prSet presAssocID="{C72AA36C-46B9-44C4-9FF6-7927741EB56D}" presName="Subtitle" presStyleLbl="revTx" presStyleIdx="0" presStyleCnt="6">
        <dgm:presLayoutVars>
          <dgm:chMax val="0"/>
          <dgm:bulletEnabled/>
        </dgm:presLayoutVars>
      </dgm:prSet>
      <dgm:spPr/>
    </dgm:pt>
    <dgm:pt modelId="{715F0076-185A-4872-9ACB-FB05A9E8E522}" type="pres">
      <dgm:prSet presAssocID="{C72AA36C-46B9-44C4-9FF6-7927741EB56D}" presName="Description" presStyleLbl="revTx" presStyleIdx="1" presStyleCnt="6">
        <dgm:presLayoutVars>
          <dgm:bulletEnabled/>
        </dgm:presLayoutVars>
      </dgm:prSet>
      <dgm:spPr/>
    </dgm:pt>
    <dgm:pt modelId="{E4706F46-4A89-44A8-BDBB-1367E0FA8B23}" type="pres">
      <dgm:prSet presAssocID="{93057EED-038B-422D-B4EE-F800AF007C57}" presName="sibTrans" presStyleLbl="sibTrans2D1" presStyleIdx="0" presStyleCnt="0"/>
      <dgm:spPr/>
    </dgm:pt>
    <dgm:pt modelId="{EDBF8404-6C8F-4615-9DA3-E26AB77CB3BA}" type="pres">
      <dgm:prSet presAssocID="{45279296-732C-473B-879E-F4567C2683FD}" presName="Composite" presStyleCnt="0"/>
      <dgm:spPr/>
    </dgm:pt>
    <dgm:pt modelId="{6C7F0C8B-C6AB-415E-974F-825E4A8F7318}" type="pres">
      <dgm:prSet presAssocID="{45279296-732C-473B-879E-F4567C2683FD}"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0752" r="-6" b="-5"/>
          <a:stretch/>
        </a:blipFill>
      </dgm:spPr>
      <dgm:extLst>
        <a:ext uri="{E40237B7-FDA0-4F09-8148-C483321AD2D9}">
          <dgm14:cNvPr xmlns:dgm14="http://schemas.microsoft.com/office/drawing/2010/diagram" id="0" name="" descr="Homem de negócios em seu escritório em casa que faz uma reunião da chamada da videoconferência com amigos"/>
        </a:ext>
      </dgm:extLst>
    </dgm:pt>
    <dgm:pt modelId="{9FD69E3A-A02D-4C26-BC17-A27D0402D21A}" type="pres">
      <dgm:prSet presAssocID="{45279296-732C-473B-879E-F4567C2683FD}" presName="Subtitle" presStyleLbl="revTx" presStyleIdx="2" presStyleCnt="6">
        <dgm:presLayoutVars>
          <dgm:chMax val="0"/>
          <dgm:bulletEnabled/>
        </dgm:presLayoutVars>
      </dgm:prSet>
      <dgm:spPr/>
    </dgm:pt>
    <dgm:pt modelId="{8DBB5F7C-6035-45F9-866C-D04909512D1D}" type="pres">
      <dgm:prSet presAssocID="{45279296-732C-473B-879E-F4567C2683FD}" presName="Description" presStyleLbl="revTx" presStyleIdx="3" presStyleCnt="6">
        <dgm:presLayoutVars>
          <dgm:bulletEnabled/>
        </dgm:presLayoutVars>
      </dgm:prSet>
      <dgm:spPr/>
    </dgm:pt>
    <dgm:pt modelId="{C39EC428-C1EF-4F9F-9245-1DF63584461C}" type="pres">
      <dgm:prSet presAssocID="{2B226DBE-CCDA-45B8-BC43-007360AD41B9}" presName="sibTrans" presStyleLbl="sibTrans2D1" presStyleIdx="0" presStyleCnt="0"/>
      <dgm:spPr/>
    </dgm:pt>
    <dgm:pt modelId="{EC584FF3-0CC2-480A-90E4-4F5B70505627}" type="pres">
      <dgm:prSet presAssocID="{B803239C-15E9-43A4-A836-3A089FC3C492}" presName="Composite" presStyleCnt="0"/>
      <dgm:spPr/>
    </dgm:pt>
    <dgm:pt modelId="{70F0E1F1-1B2D-4B95-8450-06167BE48676}" type="pres">
      <dgm:prSet presAssocID="{B803239C-15E9-43A4-A836-3A089FC3C49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251" r="-1"/>
          <a:stretch/>
        </a:blipFill>
      </dgm:spPr>
      <dgm:extLst>
        <a:ext uri="{E40237B7-FDA0-4F09-8148-C483321AD2D9}">
          <dgm14:cNvPr xmlns:dgm14="http://schemas.microsoft.com/office/drawing/2010/diagram" id="0" name="" descr="Jovem alegre usa laptop no quarto de hotel. Cidade de Kuala Lumpur, Malásia, conceito de Ásia do curso"/>
        </a:ext>
      </dgm:extLst>
    </dgm:pt>
    <dgm:pt modelId="{28BA51EB-6EDC-4954-94EA-EB54D1954BED}" type="pres">
      <dgm:prSet presAssocID="{B803239C-15E9-43A4-A836-3A089FC3C492}" presName="Subtitle" presStyleLbl="revTx" presStyleIdx="4" presStyleCnt="6">
        <dgm:presLayoutVars>
          <dgm:chMax val="0"/>
          <dgm:bulletEnabled/>
        </dgm:presLayoutVars>
      </dgm:prSet>
      <dgm:spPr/>
    </dgm:pt>
    <dgm:pt modelId="{EC99169E-7825-444A-8484-FEF773A8450A}" type="pres">
      <dgm:prSet presAssocID="{B803239C-15E9-43A4-A836-3A089FC3C492}" presName="Description" presStyleLbl="revTx" presStyleIdx="5" presStyleCnt="6">
        <dgm:presLayoutVars>
          <dgm:bulletEnabled/>
        </dgm:presLayoutVars>
      </dgm:prSet>
      <dgm:spPr/>
    </dgm:pt>
  </dgm:ptLst>
  <dgm:cxnLst>
    <dgm:cxn modelId="{4ECD2300-C917-48C9-A90A-601CC7464130}" type="presOf" srcId="{C72AA36C-46B9-44C4-9FF6-7927741EB56D}" destId="{3D8E0BCF-0959-429E-B0AB-6D67214D7C3B}" srcOrd="0" destOrd="0" presId="urn:microsoft.com/office/officeart/2024/3/layout/verticalVisualTextBlock1"/>
    <dgm:cxn modelId="{3FA8AA0B-46DD-4412-BF0B-DE654E23004F}" type="presOf" srcId="{2B226DBE-CCDA-45B8-BC43-007360AD41B9}" destId="{C39EC428-C1EF-4F9F-9245-1DF63584461C}" srcOrd="0" destOrd="0" presId="urn:microsoft.com/office/officeart/2024/3/layout/verticalVisualTextBlock1"/>
    <dgm:cxn modelId="{6ED1AD45-EC25-4542-904A-5A57FD52A55B}" type="presOf" srcId="{B9BA6E92-A1F8-4DA2-BC62-AE697E8AEF28}" destId="{EC99169E-7825-444A-8484-FEF773A8450A}" srcOrd="0" destOrd="0" presId="urn:microsoft.com/office/officeart/2024/3/layout/verticalVisualTextBlock1"/>
    <dgm:cxn modelId="{3AB9AF67-49A0-449A-B78E-385CEC900364}" type="presOf" srcId="{45279296-732C-473B-879E-F4567C2683FD}" destId="{9FD69E3A-A02D-4C26-BC17-A27D0402D21A}" srcOrd="0" destOrd="0" presId="urn:microsoft.com/office/officeart/2024/3/layout/verticalVisualTextBlock1"/>
    <dgm:cxn modelId="{ACE57E6C-F9B7-44B3-BCE4-3CAB26A514F4}" srcId="{B803239C-15E9-43A4-A836-3A089FC3C492}" destId="{B9BA6E92-A1F8-4DA2-BC62-AE697E8AEF28}" srcOrd="0" destOrd="0" parTransId="{A718C23C-5298-4896-B4EB-AA1AF94DD8E2}" sibTransId="{FE68E41B-7DF3-4D09-9CE3-F21E26CEB02A}"/>
    <dgm:cxn modelId="{F2FC136F-D753-4587-A8CA-D998531CEB54}" type="presOf" srcId="{F68E9941-E99D-437D-B389-5BB7D63FD09B}" destId="{715F0076-185A-4872-9ACB-FB05A9E8E522}" srcOrd="0" destOrd="0" presId="urn:microsoft.com/office/officeart/2024/3/layout/verticalVisualTextBlock1"/>
    <dgm:cxn modelId="{7BE16873-C87F-4BD3-A025-7C3F352F9D12}" type="presOf" srcId="{0DF43CD0-90DC-4D9F-A6CE-06FDFC7E42FD}" destId="{3CC9FD11-0BCA-46E8-B225-133360645465}" srcOrd="0" destOrd="0" presId="urn:microsoft.com/office/officeart/2024/3/layout/verticalVisualTextBlock1"/>
    <dgm:cxn modelId="{6A1CC973-3139-4550-A5E0-E2C9B2BF8939}" type="presOf" srcId="{93057EED-038B-422D-B4EE-F800AF007C57}" destId="{E4706F46-4A89-44A8-BDBB-1367E0FA8B23}" srcOrd="0" destOrd="0" presId="urn:microsoft.com/office/officeart/2024/3/layout/verticalVisualTextBlock1"/>
    <dgm:cxn modelId="{93D92B7C-56CD-406C-A669-9E54D02FCADB}" srcId="{C72AA36C-46B9-44C4-9FF6-7927741EB56D}" destId="{F68E9941-E99D-437D-B389-5BB7D63FD09B}" srcOrd="0" destOrd="0" parTransId="{1CF6F07E-F7BF-4E6A-A2A1-C5E71D6BAB7F}" sibTransId="{15A9C8CB-57B0-43DA-A9C3-72A9C47AECB6}"/>
    <dgm:cxn modelId="{60DDF487-8606-4147-859C-232C564CB7B4}" srcId="{0DF43CD0-90DC-4D9F-A6CE-06FDFC7E42FD}" destId="{C72AA36C-46B9-44C4-9FF6-7927741EB56D}" srcOrd="0" destOrd="0" parTransId="{BECB8B90-2239-4C0C-A0B0-E4979B886D5B}" sibTransId="{93057EED-038B-422D-B4EE-F800AF007C57}"/>
    <dgm:cxn modelId="{919BCB9E-9DB8-4472-B058-3011E194F031}" srcId="{45279296-732C-473B-879E-F4567C2683FD}" destId="{6670EBD9-91C0-4004-8349-2E1DA4BFA97B}" srcOrd="0" destOrd="0" parTransId="{2D51A516-0231-4950-84ED-030FD5D7BD1E}" sibTransId="{7224D0FC-FAA3-4B29-A910-115BD12126C7}"/>
    <dgm:cxn modelId="{FBC154A2-8E7C-4FFC-8589-7E56DA28B300}" srcId="{0DF43CD0-90DC-4D9F-A6CE-06FDFC7E42FD}" destId="{B803239C-15E9-43A4-A836-3A089FC3C492}" srcOrd="2" destOrd="0" parTransId="{FED13A8B-A05C-4154-AB49-B5D8C6B84B48}" sibTransId="{5FF1C74A-2582-40B8-A4E1-56AF7037DB8E}"/>
    <dgm:cxn modelId="{0874E1A3-0840-4B61-B2DA-1701CBF3BF52}" type="presOf" srcId="{6670EBD9-91C0-4004-8349-2E1DA4BFA97B}" destId="{8DBB5F7C-6035-45F9-866C-D04909512D1D}" srcOrd="0" destOrd="0" presId="urn:microsoft.com/office/officeart/2024/3/layout/verticalVisualTextBlock1"/>
    <dgm:cxn modelId="{A2B522CD-0C7E-408E-8586-6BE7ABB91130}" srcId="{0DF43CD0-90DC-4D9F-A6CE-06FDFC7E42FD}" destId="{45279296-732C-473B-879E-F4567C2683FD}" srcOrd="1" destOrd="0" parTransId="{FF7D695C-9636-494F-9BAA-9CF7847D5A41}" sibTransId="{2B226DBE-CCDA-45B8-BC43-007360AD41B9}"/>
    <dgm:cxn modelId="{2F6E9BD5-0E4F-490D-BD2C-7FBD69B0B1DE}" type="presOf" srcId="{B803239C-15E9-43A4-A836-3A089FC3C492}" destId="{28BA51EB-6EDC-4954-94EA-EB54D1954BED}" srcOrd="0" destOrd="0" presId="urn:microsoft.com/office/officeart/2024/3/layout/verticalVisualTextBlock1"/>
    <dgm:cxn modelId="{07F4AA03-2A3B-4943-A5D9-69244360E96D}" type="presParOf" srcId="{3CC9FD11-0BCA-46E8-B225-133360645465}" destId="{E5642EB1-3C99-4F8D-A2B2-EB011DEC4B47}" srcOrd="0" destOrd="0" presId="urn:microsoft.com/office/officeart/2024/3/layout/verticalVisualTextBlock1"/>
    <dgm:cxn modelId="{E8C70A8A-9166-47AC-85C2-5472322CF18D}" type="presParOf" srcId="{E5642EB1-3C99-4F8D-A2B2-EB011DEC4B47}" destId="{F4938950-3C11-4D95-BD45-0AB7B2C85E4B}" srcOrd="0" destOrd="0" presId="urn:microsoft.com/office/officeart/2024/3/layout/verticalVisualTextBlock1"/>
    <dgm:cxn modelId="{C0A468DD-4797-42FE-8372-EA738EB218F0}" type="presParOf" srcId="{E5642EB1-3C99-4F8D-A2B2-EB011DEC4B47}" destId="{3D8E0BCF-0959-429E-B0AB-6D67214D7C3B}" srcOrd="1" destOrd="0" presId="urn:microsoft.com/office/officeart/2024/3/layout/verticalVisualTextBlock1"/>
    <dgm:cxn modelId="{6C73CE8D-94D2-4F88-8203-DB2BDB9659E1}" type="presParOf" srcId="{E5642EB1-3C99-4F8D-A2B2-EB011DEC4B47}" destId="{715F0076-185A-4872-9ACB-FB05A9E8E522}" srcOrd="2" destOrd="0" presId="urn:microsoft.com/office/officeart/2024/3/layout/verticalVisualTextBlock1"/>
    <dgm:cxn modelId="{514A0127-F670-4322-89A5-863025794F9A}" type="presParOf" srcId="{3CC9FD11-0BCA-46E8-B225-133360645465}" destId="{E4706F46-4A89-44A8-BDBB-1367E0FA8B23}" srcOrd="1" destOrd="0" presId="urn:microsoft.com/office/officeart/2024/3/layout/verticalVisualTextBlock1"/>
    <dgm:cxn modelId="{0643082C-38FB-435D-A490-DCD171CE44F2}" type="presParOf" srcId="{3CC9FD11-0BCA-46E8-B225-133360645465}" destId="{EDBF8404-6C8F-4615-9DA3-E26AB77CB3BA}" srcOrd="2" destOrd="0" presId="urn:microsoft.com/office/officeart/2024/3/layout/verticalVisualTextBlock1"/>
    <dgm:cxn modelId="{E4CF2702-2B0E-40B0-BAAC-281A841C6167}" type="presParOf" srcId="{EDBF8404-6C8F-4615-9DA3-E26AB77CB3BA}" destId="{6C7F0C8B-C6AB-415E-974F-825E4A8F7318}" srcOrd="0" destOrd="0" presId="urn:microsoft.com/office/officeart/2024/3/layout/verticalVisualTextBlock1"/>
    <dgm:cxn modelId="{1176DA49-F826-4BC6-AE11-665D7BFA1207}" type="presParOf" srcId="{EDBF8404-6C8F-4615-9DA3-E26AB77CB3BA}" destId="{9FD69E3A-A02D-4C26-BC17-A27D0402D21A}" srcOrd="1" destOrd="0" presId="urn:microsoft.com/office/officeart/2024/3/layout/verticalVisualTextBlock1"/>
    <dgm:cxn modelId="{16413663-7708-435A-B101-EB8BEA3AE41F}" type="presParOf" srcId="{EDBF8404-6C8F-4615-9DA3-E26AB77CB3BA}" destId="{8DBB5F7C-6035-45F9-866C-D04909512D1D}" srcOrd="2" destOrd="0" presId="urn:microsoft.com/office/officeart/2024/3/layout/verticalVisualTextBlock1"/>
    <dgm:cxn modelId="{F623FDCB-AEC5-4687-BE74-5D89EA64B4B7}" type="presParOf" srcId="{3CC9FD11-0BCA-46E8-B225-133360645465}" destId="{C39EC428-C1EF-4F9F-9245-1DF63584461C}" srcOrd="3" destOrd="0" presId="urn:microsoft.com/office/officeart/2024/3/layout/verticalVisualTextBlock1"/>
    <dgm:cxn modelId="{1EC1F4B8-D57C-44D4-843F-0C36038AEF6A}" type="presParOf" srcId="{3CC9FD11-0BCA-46E8-B225-133360645465}" destId="{EC584FF3-0CC2-480A-90E4-4F5B70505627}" srcOrd="4" destOrd="0" presId="urn:microsoft.com/office/officeart/2024/3/layout/verticalVisualTextBlock1"/>
    <dgm:cxn modelId="{7E4C7205-6525-48AE-8764-45EE85368073}" type="presParOf" srcId="{EC584FF3-0CC2-480A-90E4-4F5B70505627}" destId="{70F0E1F1-1B2D-4B95-8450-06167BE48676}" srcOrd="0" destOrd="0" presId="urn:microsoft.com/office/officeart/2024/3/layout/verticalVisualTextBlock1"/>
    <dgm:cxn modelId="{0ED4B0C7-3FCD-4B3F-83E1-07EC497C7AC7}" type="presParOf" srcId="{EC584FF3-0CC2-480A-90E4-4F5B70505627}" destId="{28BA51EB-6EDC-4954-94EA-EB54D1954BED}" srcOrd="1" destOrd="0" presId="urn:microsoft.com/office/officeart/2024/3/layout/verticalVisualTextBlock1"/>
    <dgm:cxn modelId="{4D181709-3B71-4178-A2D1-C7D1A2CB5F73}" type="presParOf" srcId="{EC584FF3-0CC2-480A-90E4-4F5B70505627}" destId="{EC99169E-7825-444A-8484-FEF773A8450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ACF20E-3C72-4477-AD7A-8AB51742A450}"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6C105A5-39A9-4FCC-BB3A-4F2A2BF9F0E6}">
      <dgm:prSet/>
      <dgm:spPr/>
      <dgm:t>
        <a:bodyPr/>
        <a:lstStyle/>
        <a:p>
          <a:pPr>
            <a:lnSpc>
              <a:spcPct val="100000"/>
            </a:lnSpc>
            <a:defRPr b="1"/>
          </a:pPr>
          <a:r>
            <a:rPr lang="pt-BR" dirty="0">
              <a:solidFill>
                <a:srgbClr val="464EB8"/>
              </a:solidFill>
            </a:rPr>
            <a:t>Solução Inovadora</a:t>
          </a:r>
          <a:endParaRPr lang="en-US" dirty="0">
            <a:solidFill>
              <a:srgbClr val="464EB8"/>
            </a:solidFill>
          </a:endParaRPr>
        </a:p>
      </dgm:t>
    </dgm:pt>
    <dgm:pt modelId="{AFDB25E7-CC5E-459D-91BD-5D37CA9CF9F4}" type="parTrans" cxnId="{12322F13-B37A-450C-A674-2B10643CE102}">
      <dgm:prSet/>
      <dgm:spPr/>
      <dgm:t>
        <a:bodyPr/>
        <a:lstStyle/>
        <a:p>
          <a:endParaRPr lang="en-US">
            <a:solidFill>
              <a:srgbClr val="464EB8"/>
            </a:solidFill>
          </a:endParaRPr>
        </a:p>
      </dgm:t>
    </dgm:pt>
    <dgm:pt modelId="{66113BB3-3DCD-459C-827B-61AEA3362EC7}" type="sibTrans" cxnId="{12322F13-B37A-450C-A674-2B10643CE102}">
      <dgm:prSet/>
      <dgm:spPr/>
      <dgm:t>
        <a:bodyPr/>
        <a:lstStyle/>
        <a:p>
          <a:pPr>
            <a:lnSpc>
              <a:spcPct val="100000"/>
            </a:lnSpc>
            <a:defRPr b="1"/>
          </a:pPr>
          <a:endParaRPr lang="en-US">
            <a:solidFill>
              <a:srgbClr val="464EB8"/>
            </a:solidFill>
          </a:endParaRPr>
        </a:p>
      </dgm:t>
    </dgm:pt>
    <dgm:pt modelId="{20B71F86-82A6-4C5E-AEF6-FA87E59EE6E9}">
      <dgm:prSet/>
      <dgm:spPr/>
      <dgm:t>
        <a:bodyPr/>
        <a:lstStyle/>
        <a:p>
          <a:pPr>
            <a:lnSpc>
              <a:spcPct val="100000"/>
            </a:lnSpc>
          </a:pPr>
          <a:r>
            <a:rPr lang="pt-BR" dirty="0">
              <a:solidFill>
                <a:srgbClr val="464EB8"/>
              </a:solidFill>
            </a:rPr>
            <a:t>O Teams Phone oferece uma abordagem moderna para comunicação empresarial, integrando tecnologias de ponta para melhorar a colaboração.</a:t>
          </a:r>
          <a:endParaRPr lang="en-US" dirty="0">
            <a:solidFill>
              <a:srgbClr val="464EB8"/>
            </a:solidFill>
          </a:endParaRPr>
        </a:p>
      </dgm:t>
    </dgm:pt>
    <dgm:pt modelId="{7206B819-6565-4514-B9F1-7AA7A5E465C5}" type="parTrans" cxnId="{390C9BA1-4EAB-4AE0-AEEC-4EC9FFFA6316}">
      <dgm:prSet/>
      <dgm:spPr/>
      <dgm:t>
        <a:bodyPr/>
        <a:lstStyle/>
        <a:p>
          <a:endParaRPr lang="en-US">
            <a:solidFill>
              <a:srgbClr val="464EB8"/>
            </a:solidFill>
          </a:endParaRPr>
        </a:p>
      </dgm:t>
    </dgm:pt>
    <dgm:pt modelId="{681FDF4E-3A7E-434B-B45D-348E44CE4039}" type="sibTrans" cxnId="{390C9BA1-4EAB-4AE0-AEEC-4EC9FFFA6316}">
      <dgm:prSet/>
      <dgm:spPr/>
      <dgm:t>
        <a:bodyPr/>
        <a:lstStyle/>
        <a:p>
          <a:endParaRPr lang="en-US">
            <a:solidFill>
              <a:srgbClr val="464EB8"/>
            </a:solidFill>
          </a:endParaRPr>
        </a:p>
      </dgm:t>
    </dgm:pt>
    <dgm:pt modelId="{E33C89CB-AC25-4B56-B8F1-922E0B577253}">
      <dgm:prSet/>
      <dgm:spPr/>
      <dgm:t>
        <a:bodyPr/>
        <a:lstStyle/>
        <a:p>
          <a:pPr>
            <a:lnSpc>
              <a:spcPct val="100000"/>
            </a:lnSpc>
            <a:defRPr b="1"/>
          </a:pPr>
          <a:r>
            <a:rPr lang="pt-BR">
              <a:solidFill>
                <a:srgbClr val="464EB8"/>
              </a:solidFill>
            </a:rPr>
            <a:t>Recursos Robustos</a:t>
          </a:r>
          <a:endParaRPr lang="en-US">
            <a:solidFill>
              <a:srgbClr val="464EB8"/>
            </a:solidFill>
          </a:endParaRPr>
        </a:p>
      </dgm:t>
    </dgm:pt>
    <dgm:pt modelId="{39F24EAE-AC44-4D85-A0F4-A7FD51CCDC62}" type="parTrans" cxnId="{79C68BC3-2772-4C52-9B2C-76E9405280EF}">
      <dgm:prSet/>
      <dgm:spPr/>
      <dgm:t>
        <a:bodyPr/>
        <a:lstStyle/>
        <a:p>
          <a:endParaRPr lang="en-US">
            <a:solidFill>
              <a:srgbClr val="464EB8"/>
            </a:solidFill>
          </a:endParaRPr>
        </a:p>
      </dgm:t>
    </dgm:pt>
    <dgm:pt modelId="{40A2812D-DB42-41DC-9100-23B542E894A3}" type="sibTrans" cxnId="{79C68BC3-2772-4C52-9B2C-76E9405280EF}">
      <dgm:prSet/>
      <dgm:spPr/>
      <dgm:t>
        <a:bodyPr/>
        <a:lstStyle/>
        <a:p>
          <a:pPr>
            <a:lnSpc>
              <a:spcPct val="100000"/>
            </a:lnSpc>
            <a:defRPr b="1"/>
          </a:pPr>
          <a:endParaRPr lang="en-US">
            <a:solidFill>
              <a:srgbClr val="464EB8"/>
            </a:solidFill>
          </a:endParaRPr>
        </a:p>
      </dgm:t>
    </dgm:pt>
    <dgm:pt modelId="{AB2F5F85-1936-45B6-9F49-2ED5F8D8DE59}">
      <dgm:prSet/>
      <dgm:spPr/>
      <dgm:t>
        <a:bodyPr/>
        <a:lstStyle/>
        <a:p>
          <a:pPr>
            <a:lnSpc>
              <a:spcPct val="100000"/>
            </a:lnSpc>
          </a:pPr>
          <a:r>
            <a:rPr lang="pt-BR" dirty="0">
              <a:solidFill>
                <a:srgbClr val="464EB8"/>
              </a:solidFill>
            </a:rPr>
            <a:t>Com recursos avançados, o Teams Phone se destaca ao permitir comunicações claras e eficientes, promovendo um ambiente de trabalho produtivo.</a:t>
          </a:r>
          <a:endParaRPr lang="en-US" dirty="0">
            <a:solidFill>
              <a:srgbClr val="464EB8"/>
            </a:solidFill>
          </a:endParaRPr>
        </a:p>
      </dgm:t>
    </dgm:pt>
    <dgm:pt modelId="{667A2C97-F1E7-4C93-B7EB-B5BCF863035C}" type="parTrans" cxnId="{39950203-1EA2-485D-88FC-86709D7544FA}">
      <dgm:prSet/>
      <dgm:spPr/>
      <dgm:t>
        <a:bodyPr/>
        <a:lstStyle/>
        <a:p>
          <a:endParaRPr lang="en-US">
            <a:solidFill>
              <a:srgbClr val="464EB8"/>
            </a:solidFill>
          </a:endParaRPr>
        </a:p>
      </dgm:t>
    </dgm:pt>
    <dgm:pt modelId="{333159B8-8833-4CDE-9E39-AB8C5C18EE59}" type="sibTrans" cxnId="{39950203-1EA2-485D-88FC-86709D7544FA}">
      <dgm:prSet/>
      <dgm:spPr/>
      <dgm:t>
        <a:bodyPr/>
        <a:lstStyle/>
        <a:p>
          <a:endParaRPr lang="en-US">
            <a:solidFill>
              <a:srgbClr val="464EB8"/>
            </a:solidFill>
          </a:endParaRPr>
        </a:p>
      </dgm:t>
    </dgm:pt>
    <dgm:pt modelId="{25AF12F0-303C-487E-A54F-1A5F96169414}">
      <dgm:prSet/>
      <dgm:spPr/>
      <dgm:t>
        <a:bodyPr/>
        <a:lstStyle/>
        <a:p>
          <a:pPr>
            <a:lnSpc>
              <a:spcPct val="100000"/>
            </a:lnSpc>
            <a:defRPr b="1"/>
          </a:pPr>
          <a:r>
            <a:rPr lang="pt-BR">
              <a:solidFill>
                <a:srgbClr val="464EB8"/>
              </a:solidFill>
            </a:rPr>
            <a:t>Benefícios para Empresas</a:t>
          </a:r>
          <a:endParaRPr lang="en-US">
            <a:solidFill>
              <a:srgbClr val="464EB8"/>
            </a:solidFill>
          </a:endParaRPr>
        </a:p>
      </dgm:t>
    </dgm:pt>
    <dgm:pt modelId="{4AC2E7E1-FB39-4151-AB6F-B23E0339B167}" type="parTrans" cxnId="{37E7C394-7482-4AE9-838C-A3120A15E133}">
      <dgm:prSet/>
      <dgm:spPr/>
      <dgm:t>
        <a:bodyPr/>
        <a:lstStyle/>
        <a:p>
          <a:endParaRPr lang="en-US">
            <a:solidFill>
              <a:srgbClr val="464EB8"/>
            </a:solidFill>
          </a:endParaRPr>
        </a:p>
      </dgm:t>
    </dgm:pt>
    <dgm:pt modelId="{8480978C-17F6-4A30-99D8-EE8F1CBFBE9F}" type="sibTrans" cxnId="{37E7C394-7482-4AE9-838C-A3120A15E133}">
      <dgm:prSet/>
      <dgm:spPr/>
      <dgm:t>
        <a:bodyPr/>
        <a:lstStyle/>
        <a:p>
          <a:endParaRPr lang="en-US">
            <a:solidFill>
              <a:srgbClr val="464EB8"/>
            </a:solidFill>
          </a:endParaRPr>
        </a:p>
      </dgm:t>
    </dgm:pt>
    <dgm:pt modelId="{378C3723-1C17-4EB9-845F-DB848EBF306A}">
      <dgm:prSet/>
      <dgm:spPr/>
      <dgm:t>
        <a:bodyPr/>
        <a:lstStyle/>
        <a:p>
          <a:pPr>
            <a:lnSpc>
              <a:spcPct val="100000"/>
            </a:lnSpc>
          </a:pPr>
          <a:r>
            <a:rPr lang="pt-BR" dirty="0">
              <a:solidFill>
                <a:srgbClr val="464EB8"/>
              </a:solidFill>
            </a:rPr>
            <a:t>A solução traz benefícios significativos para as empresas, como melhor eficiência, flexibilidade e integração com outras plataformas.</a:t>
          </a:r>
          <a:endParaRPr lang="en-US" dirty="0">
            <a:solidFill>
              <a:srgbClr val="464EB8"/>
            </a:solidFill>
          </a:endParaRPr>
        </a:p>
      </dgm:t>
    </dgm:pt>
    <dgm:pt modelId="{F6C640D0-89B9-4F65-8B7E-AB4495D734BA}" type="parTrans" cxnId="{A70350EF-3679-4E92-9D3E-59B6AB186CFB}">
      <dgm:prSet/>
      <dgm:spPr/>
      <dgm:t>
        <a:bodyPr/>
        <a:lstStyle/>
        <a:p>
          <a:endParaRPr lang="en-US">
            <a:solidFill>
              <a:srgbClr val="464EB8"/>
            </a:solidFill>
          </a:endParaRPr>
        </a:p>
      </dgm:t>
    </dgm:pt>
    <dgm:pt modelId="{E1A5E661-E941-4C21-8916-7D44BDD270A4}" type="sibTrans" cxnId="{A70350EF-3679-4E92-9D3E-59B6AB186CFB}">
      <dgm:prSet/>
      <dgm:spPr/>
      <dgm:t>
        <a:bodyPr/>
        <a:lstStyle/>
        <a:p>
          <a:endParaRPr lang="en-US">
            <a:solidFill>
              <a:srgbClr val="464EB8"/>
            </a:solidFill>
          </a:endParaRPr>
        </a:p>
      </dgm:t>
    </dgm:pt>
    <dgm:pt modelId="{D0A94391-9724-4F0E-9974-C9403D30F1BB}" type="pres">
      <dgm:prSet presAssocID="{6AACF20E-3C72-4477-AD7A-8AB51742A450}" presName="Name0" presStyleCnt="0">
        <dgm:presLayoutVars>
          <dgm:dir/>
          <dgm:resizeHandles val="exact"/>
        </dgm:presLayoutVars>
      </dgm:prSet>
      <dgm:spPr/>
    </dgm:pt>
    <dgm:pt modelId="{E0A1D9DE-DC95-47C5-BBC1-FF22548BCA35}" type="pres">
      <dgm:prSet presAssocID="{A6C105A5-39A9-4FCC-BB3A-4F2A2BF9F0E6}" presName="compNode" presStyleCnt="0"/>
      <dgm:spPr/>
    </dgm:pt>
    <dgm:pt modelId="{E4F19BC4-76EA-464E-B8EB-B2E42548C3D7}" type="pres">
      <dgm:prSet presAssocID="{A6C105A5-39A9-4FCC-BB3A-4F2A2BF9F0E6}" presName="pictRect" presStyleLbl="revTx" presStyleIdx="0" presStyleCnt="6">
        <dgm:presLayoutVars>
          <dgm:chMax val="0"/>
          <dgm:bulletEnabled/>
        </dgm:presLayoutVars>
      </dgm:prSet>
      <dgm:spPr/>
    </dgm:pt>
    <dgm:pt modelId="{71DB2100-A7C5-48E5-BA65-0233952F441A}" type="pres">
      <dgm:prSet presAssocID="{A6C105A5-39A9-4FCC-BB3A-4F2A2BF9F0E6}" presName="textRect" presStyleLbl="revTx" presStyleIdx="1" presStyleCnt="6">
        <dgm:presLayoutVars>
          <dgm:bulletEnabled/>
        </dgm:presLayoutVars>
      </dgm:prSet>
      <dgm:spPr/>
    </dgm:pt>
    <dgm:pt modelId="{A0C55183-72A7-42B8-AE59-62F8A00F882E}" type="pres">
      <dgm:prSet presAssocID="{66113BB3-3DCD-459C-827B-61AEA3362EC7}" presName="sibTrans" presStyleLbl="sibTrans2D1" presStyleIdx="0" presStyleCnt="0"/>
      <dgm:spPr/>
    </dgm:pt>
    <dgm:pt modelId="{9ADB95BB-8F86-4032-9DDE-58B9335FDF39}" type="pres">
      <dgm:prSet presAssocID="{E33C89CB-AC25-4B56-B8F1-922E0B577253}" presName="compNode" presStyleCnt="0"/>
      <dgm:spPr/>
    </dgm:pt>
    <dgm:pt modelId="{5510B40A-34F7-4D51-964D-6A59C4758C78}" type="pres">
      <dgm:prSet presAssocID="{E33C89CB-AC25-4B56-B8F1-922E0B577253}" presName="pictRect" presStyleLbl="revTx" presStyleIdx="2" presStyleCnt="6">
        <dgm:presLayoutVars>
          <dgm:chMax val="0"/>
          <dgm:bulletEnabled/>
        </dgm:presLayoutVars>
      </dgm:prSet>
      <dgm:spPr/>
    </dgm:pt>
    <dgm:pt modelId="{831D53D0-5D06-478A-BAC1-ECF5C50E4A77}" type="pres">
      <dgm:prSet presAssocID="{E33C89CB-AC25-4B56-B8F1-922E0B577253}" presName="textRect" presStyleLbl="revTx" presStyleIdx="3" presStyleCnt="6">
        <dgm:presLayoutVars>
          <dgm:bulletEnabled/>
        </dgm:presLayoutVars>
      </dgm:prSet>
      <dgm:spPr/>
    </dgm:pt>
    <dgm:pt modelId="{3F12343F-A6D3-4622-A994-1DDC9DF70869}" type="pres">
      <dgm:prSet presAssocID="{40A2812D-DB42-41DC-9100-23B542E894A3}" presName="sibTrans" presStyleLbl="sibTrans2D1" presStyleIdx="0" presStyleCnt="0"/>
      <dgm:spPr/>
    </dgm:pt>
    <dgm:pt modelId="{D19C62AE-F11A-466C-82EC-670BF14A3CD8}" type="pres">
      <dgm:prSet presAssocID="{25AF12F0-303C-487E-A54F-1A5F96169414}" presName="compNode" presStyleCnt="0"/>
      <dgm:spPr/>
    </dgm:pt>
    <dgm:pt modelId="{0C69623B-A14B-467C-B468-BA62766C2617}" type="pres">
      <dgm:prSet presAssocID="{25AF12F0-303C-487E-A54F-1A5F96169414}" presName="pictRect" presStyleLbl="revTx" presStyleIdx="4" presStyleCnt="6">
        <dgm:presLayoutVars>
          <dgm:chMax val="0"/>
          <dgm:bulletEnabled/>
        </dgm:presLayoutVars>
      </dgm:prSet>
      <dgm:spPr/>
    </dgm:pt>
    <dgm:pt modelId="{C98883D0-40B9-48A6-B9C4-8909BACD7CA6}" type="pres">
      <dgm:prSet presAssocID="{25AF12F0-303C-487E-A54F-1A5F96169414}" presName="textRect" presStyleLbl="revTx" presStyleIdx="5" presStyleCnt="6">
        <dgm:presLayoutVars>
          <dgm:bulletEnabled/>
        </dgm:presLayoutVars>
      </dgm:prSet>
      <dgm:spPr/>
    </dgm:pt>
  </dgm:ptLst>
  <dgm:cxnLst>
    <dgm:cxn modelId="{39950203-1EA2-485D-88FC-86709D7544FA}" srcId="{E33C89CB-AC25-4B56-B8F1-922E0B577253}" destId="{AB2F5F85-1936-45B6-9F49-2ED5F8D8DE59}" srcOrd="0" destOrd="0" parTransId="{667A2C97-F1E7-4C93-B7EB-B5BCF863035C}" sibTransId="{333159B8-8833-4CDE-9E39-AB8C5C18EE59}"/>
    <dgm:cxn modelId="{E38C1D05-5781-47A3-9A8F-DA32D40B327A}" type="presOf" srcId="{40A2812D-DB42-41DC-9100-23B542E894A3}" destId="{3F12343F-A6D3-4622-A994-1DDC9DF70869}" srcOrd="0" destOrd="0" presId="urn:microsoft.com/office/officeart/2024/3/layout/hArchList1"/>
    <dgm:cxn modelId="{D0ED7C0D-86E1-46AE-B31C-240C78882C65}" type="presOf" srcId="{20B71F86-82A6-4C5E-AEF6-FA87E59EE6E9}" destId="{71DB2100-A7C5-48E5-BA65-0233952F441A}" srcOrd="0" destOrd="0" presId="urn:microsoft.com/office/officeart/2024/3/layout/hArchList1"/>
    <dgm:cxn modelId="{12322F13-B37A-450C-A674-2B10643CE102}" srcId="{6AACF20E-3C72-4477-AD7A-8AB51742A450}" destId="{A6C105A5-39A9-4FCC-BB3A-4F2A2BF9F0E6}" srcOrd="0" destOrd="0" parTransId="{AFDB25E7-CC5E-459D-91BD-5D37CA9CF9F4}" sibTransId="{66113BB3-3DCD-459C-827B-61AEA3362EC7}"/>
    <dgm:cxn modelId="{73D8AF19-509A-413E-A705-9E8D04E36DB9}" type="presOf" srcId="{E33C89CB-AC25-4B56-B8F1-922E0B577253}" destId="{5510B40A-34F7-4D51-964D-6A59C4758C78}" srcOrd="0" destOrd="0" presId="urn:microsoft.com/office/officeart/2024/3/layout/hArchList1"/>
    <dgm:cxn modelId="{B6CADB53-2CF5-4A79-8A0E-A5B2B2795EE5}" type="presOf" srcId="{25AF12F0-303C-487E-A54F-1A5F96169414}" destId="{0C69623B-A14B-467C-B468-BA62766C2617}" srcOrd="0" destOrd="0" presId="urn:microsoft.com/office/officeart/2024/3/layout/hArchList1"/>
    <dgm:cxn modelId="{058E547E-9E7F-4A94-B28C-7B910AD91324}" type="presOf" srcId="{66113BB3-3DCD-459C-827B-61AEA3362EC7}" destId="{A0C55183-72A7-42B8-AE59-62F8A00F882E}" srcOrd="0" destOrd="0" presId="urn:microsoft.com/office/officeart/2024/3/layout/hArchList1"/>
    <dgm:cxn modelId="{3B9B7B81-8592-40E7-A7D8-ABF912A7E4DC}" type="presOf" srcId="{AB2F5F85-1936-45B6-9F49-2ED5F8D8DE59}" destId="{831D53D0-5D06-478A-BAC1-ECF5C50E4A77}" srcOrd="0" destOrd="0" presId="urn:microsoft.com/office/officeart/2024/3/layout/hArchList1"/>
    <dgm:cxn modelId="{6859668C-ED34-4223-95FB-A6FE7C162362}" type="presOf" srcId="{378C3723-1C17-4EB9-845F-DB848EBF306A}" destId="{C98883D0-40B9-48A6-B9C4-8909BACD7CA6}" srcOrd="0" destOrd="0" presId="urn:microsoft.com/office/officeart/2024/3/layout/hArchList1"/>
    <dgm:cxn modelId="{37E7C394-7482-4AE9-838C-A3120A15E133}" srcId="{6AACF20E-3C72-4477-AD7A-8AB51742A450}" destId="{25AF12F0-303C-487E-A54F-1A5F96169414}" srcOrd="2" destOrd="0" parTransId="{4AC2E7E1-FB39-4151-AB6F-B23E0339B167}" sibTransId="{8480978C-17F6-4A30-99D8-EE8F1CBFBE9F}"/>
    <dgm:cxn modelId="{82F76197-386C-4055-8077-D415734C912B}" type="presOf" srcId="{A6C105A5-39A9-4FCC-BB3A-4F2A2BF9F0E6}" destId="{E4F19BC4-76EA-464E-B8EB-B2E42548C3D7}" srcOrd="0" destOrd="0" presId="urn:microsoft.com/office/officeart/2024/3/layout/hArchList1"/>
    <dgm:cxn modelId="{390C9BA1-4EAB-4AE0-AEEC-4EC9FFFA6316}" srcId="{A6C105A5-39A9-4FCC-BB3A-4F2A2BF9F0E6}" destId="{20B71F86-82A6-4C5E-AEF6-FA87E59EE6E9}" srcOrd="0" destOrd="0" parTransId="{7206B819-6565-4514-B9F1-7AA7A5E465C5}" sibTransId="{681FDF4E-3A7E-434B-B45D-348E44CE4039}"/>
    <dgm:cxn modelId="{79C68BC3-2772-4C52-9B2C-76E9405280EF}" srcId="{6AACF20E-3C72-4477-AD7A-8AB51742A450}" destId="{E33C89CB-AC25-4B56-B8F1-922E0B577253}" srcOrd="1" destOrd="0" parTransId="{39F24EAE-AC44-4D85-A0F4-A7FD51CCDC62}" sibTransId="{40A2812D-DB42-41DC-9100-23B542E894A3}"/>
    <dgm:cxn modelId="{861E9FD1-38E6-4278-B86D-7F501E42EF79}" type="presOf" srcId="{6AACF20E-3C72-4477-AD7A-8AB51742A450}" destId="{D0A94391-9724-4F0E-9974-C9403D30F1BB}" srcOrd="0" destOrd="0" presId="urn:microsoft.com/office/officeart/2024/3/layout/hArchList1"/>
    <dgm:cxn modelId="{A70350EF-3679-4E92-9D3E-59B6AB186CFB}" srcId="{25AF12F0-303C-487E-A54F-1A5F96169414}" destId="{378C3723-1C17-4EB9-845F-DB848EBF306A}" srcOrd="0" destOrd="0" parTransId="{F6C640D0-89B9-4F65-8B7E-AB4495D734BA}" sibTransId="{E1A5E661-E941-4C21-8916-7D44BDD270A4}"/>
    <dgm:cxn modelId="{2CB608F1-A9A8-4E74-BB80-98CC838F3D2E}" type="presParOf" srcId="{D0A94391-9724-4F0E-9974-C9403D30F1BB}" destId="{E0A1D9DE-DC95-47C5-BBC1-FF22548BCA35}" srcOrd="0" destOrd="0" presId="urn:microsoft.com/office/officeart/2024/3/layout/hArchList1"/>
    <dgm:cxn modelId="{E0FD1D23-DEEB-4BA0-9FDD-624370F3BE50}" type="presParOf" srcId="{E0A1D9DE-DC95-47C5-BBC1-FF22548BCA35}" destId="{E4F19BC4-76EA-464E-B8EB-B2E42548C3D7}" srcOrd="0" destOrd="0" presId="urn:microsoft.com/office/officeart/2024/3/layout/hArchList1"/>
    <dgm:cxn modelId="{26F419B9-5DBF-4709-B27D-8D7295E96A30}" type="presParOf" srcId="{E0A1D9DE-DC95-47C5-BBC1-FF22548BCA35}" destId="{71DB2100-A7C5-48E5-BA65-0233952F441A}" srcOrd="1" destOrd="0" presId="urn:microsoft.com/office/officeart/2024/3/layout/hArchList1"/>
    <dgm:cxn modelId="{80E87387-E465-4E0C-B859-CFCBE5ED153C}" type="presParOf" srcId="{D0A94391-9724-4F0E-9974-C9403D30F1BB}" destId="{A0C55183-72A7-42B8-AE59-62F8A00F882E}" srcOrd="1" destOrd="0" presId="urn:microsoft.com/office/officeart/2024/3/layout/hArchList1"/>
    <dgm:cxn modelId="{1B80E121-BDE5-47B7-9DB3-9003EB6C6CA3}" type="presParOf" srcId="{D0A94391-9724-4F0E-9974-C9403D30F1BB}" destId="{9ADB95BB-8F86-4032-9DDE-58B9335FDF39}" srcOrd="2" destOrd="0" presId="urn:microsoft.com/office/officeart/2024/3/layout/hArchList1"/>
    <dgm:cxn modelId="{A0AAB368-457F-4C5D-88E6-E1639D657789}" type="presParOf" srcId="{9ADB95BB-8F86-4032-9DDE-58B9335FDF39}" destId="{5510B40A-34F7-4D51-964D-6A59C4758C78}" srcOrd="0" destOrd="0" presId="urn:microsoft.com/office/officeart/2024/3/layout/hArchList1"/>
    <dgm:cxn modelId="{DDCE2B6C-7D80-41FF-ADCF-B0B603C69276}" type="presParOf" srcId="{9ADB95BB-8F86-4032-9DDE-58B9335FDF39}" destId="{831D53D0-5D06-478A-BAC1-ECF5C50E4A77}" srcOrd="1" destOrd="0" presId="urn:microsoft.com/office/officeart/2024/3/layout/hArchList1"/>
    <dgm:cxn modelId="{9FF8937D-F881-4E20-AF05-B48F87487097}" type="presParOf" srcId="{D0A94391-9724-4F0E-9974-C9403D30F1BB}" destId="{3F12343F-A6D3-4622-A994-1DDC9DF70869}" srcOrd="3" destOrd="0" presId="urn:microsoft.com/office/officeart/2024/3/layout/hArchList1"/>
    <dgm:cxn modelId="{2FA0BFEE-BCC2-4507-A7E1-9B2B3AD43B65}" type="presParOf" srcId="{D0A94391-9724-4F0E-9974-C9403D30F1BB}" destId="{D19C62AE-F11A-466C-82EC-670BF14A3CD8}" srcOrd="4" destOrd="0" presId="urn:microsoft.com/office/officeart/2024/3/layout/hArchList1"/>
    <dgm:cxn modelId="{B5B2FB5A-C347-4952-A4ED-21624C631BA6}" type="presParOf" srcId="{D19C62AE-F11A-466C-82EC-670BF14A3CD8}" destId="{0C69623B-A14B-467C-B468-BA62766C2617}" srcOrd="0" destOrd="0" presId="urn:microsoft.com/office/officeart/2024/3/layout/hArchList1"/>
    <dgm:cxn modelId="{47E83F68-9136-4ACC-94BC-5C0C44819357}" type="presParOf" srcId="{D19C62AE-F11A-466C-82EC-670BF14A3CD8}" destId="{C98883D0-40B9-48A6-B9C4-8909BACD7CA6}"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FAD3C-FC00-411E-A6F2-C9F5CAEBAC11}">
      <dsp:nvSpPr>
        <dsp:cNvPr id="0" name=""/>
        <dsp:cNvSpPr/>
      </dsp:nvSpPr>
      <dsp:spPr>
        <a:xfrm>
          <a:off x="0" y="0"/>
          <a:ext cx="1809729" cy="18097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1491" r="13504" b="-7"/>
          <a:stretch/>
        </a:blipFill>
        <a:ln>
          <a:noFill/>
        </a:ln>
        <a:effectLst/>
      </dsp:spPr>
      <dsp:style>
        <a:lnRef idx="0">
          <a:scrgbClr r="0" g="0" b="0"/>
        </a:lnRef>
        <a:fillRef idx="3">
          <a:scrgbClr r="0" g="0" b="0"/>
        </a:fillRef>
        <a:effectRef idx="2">
          <a:scrgbClr r="0" g="0" b="0"/>
        </a:effectRef>
        <a:fontRef idx="minor">
          <a:schemeClr val="lt1"/>
        </a:fontRef>
      </dsp:style>
    </dsp:sp>
    <dsp:sp modelId="{8D0B500C-0AE7-4191-B39D-27CE58AF9008}">
      <dsp:nvSpPr>
        <dsp:cNvPr id="0" name=""/>
        <dsp:cNvSpPr/>
      </dsp:nvSpPr>
      <dsp:spPr>
        <a:xfrm>
          <a:off x="1989729" y="0"/>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Transição para a Nuvem</a:t>
          </a:r>
        </a:p>
      </dsp:txBody>
      <dsp:txXfrm>
        <a:off x="1989729" y="0"/>
        <a:ext cx="4200050" cy="368353"/>
      </dsp:txXfrm>
    </dsp:sp>
    <dsp:sp modelId="{E85675FA-9716-43AE-B4DB-EC3D997138ED}">
      <dsp:nvSpPr>
        <dsp:cNvPr id="0" name=""/>
        <dsp:cNvSpPr/>
      </dsp:nvSpPr>
      <dsp:spPr>
        <a:xfrm>
          <a:off x="1989729" y="368353"/>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A migração de sistemas tradicionais para a nuvem permite que as empresas se tornem mais ágeis e responsivas às mudanças do mercado.</a:t>
          </a:r>
        </a:p>
      </dsp:txBody>
      <dsp:txXfrm>
        <a:off x="1989729" y="368353"/>
        <a:ext cx="4200050" cy="1441375"/>
      </dsp:txXfrm>
    </dsp:sp>
    <dsp:sp modelId="{3A7AC419-8985-4208-B720-17700BA0E712}">
      <dsp:nvSpPr>
        <dsp:cNvPr id="0" name=""/>
        <dsp:cNvSpPr/>
      </dsp:nvSpPr>
      <dsp:spPr>
        <a:xfrm>
          <a:off x="0" y="1954508"/>
          <a:ext cx="1809729" cy="18097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 r="-8" b="-7"/>
          <a:stretch/>
        </a:blipFill>
        <a:ln>
          <a:noFill/>
        </a:ln>
        <a:effectLst/>
      </dsp:spPr>
      <dsp:style>
        <a:lnRef idx="0">
          <a:scrgbClr r="0" g="0" b="0"/>
        </a:lnRef>
        <a:fillRef idx="3">
          <a:scrgbClr r="0" g="0" b="0"/>
        </a:fillRef>
        <a:effectRef idx="2">
          <a:scrgbClr r="0" g="0" b="0"/>
        </a:effectRef>
        <a:fontRef idx="minor">
          <a:schemeClr val="lt1"/>
        </a:fontRef>
      </dsp:style>
    </dsp:sp>
    <dsp:sp modelId="{7D745DA3-35A8-4600-B04E-FD77684EC9B6}">
      <dsp:nvSpPr>
        <dsp:cNvPr id="0" name=""/>
        <dsp:cNvSpPr/>
      </dsp:nvSpPr>
      <dsp:spPr>
        <a:xfrm>
          <a:off x="1989729" y="1954508"/>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Flexibilidade e Acessibilidade</a:t>
          </a:r>
        </a:p>
      </dsp:txBody>
      <dsp:txXfrm>
        <a:off x="1989729" y="1954508"/>
        <a:ext cx="4200050" cy="368353"/>
      </dsp:txXfrm>
    </dsp:sp>
    <dsp:sp modelId="{DAAD24AA-BD6D-40F0-82C9-FD55C1A7DA50}">
      <dsp:nvSpPr>
        <dsp:cNvPr id="0" name=""/>
        <dsp:cNvSpPr/>
      </dsp:nvSpPr>
      <dsp:spPr>
        <a:xfrm>
          <a:off x="1989729" y="2322862"/>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Soluções de nuvem oferecem maior flexibilidade, permitindo que os funcionários acessem recursos de qualquer lugar e a qualquer momento.</a:t>
          </a:r>
        </a:p>
      </dsp:txBody>
      <dsp:txXfrm>
        <a:off x="1989729" y="2322862"/>
        <a:ext cx="4200050" cy="1441375"/>
      </dsp:txXfrm>
    </dsp:sp>
    <dsp:sp modelId="{3B6C3F17-75D3-4D52-9B1E-5AB229684AA7}">
      <dsp:nvSpPr>
        <dsp:cNvPr id="0" name=""/>
        <dsp:cNvSpPr/>
      </dsp:nvSpPr>
      <dsp:spPr>
        <a:xfrm>
          <a:off x="0" y="3909016"/>
          <a:ext cx="1809729" cy="18097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3016" r="20733" b="-3"/>
          <a:stretch/>
        </a:blipFill>
        <a:ln>
          <a:noFill/>
        </a:ln>
        <a:effectLst/>
      </dsp:spPr>
      <dsp:style>
        <a:lnRef idx="0">
          <a:scrgbClr r="0" g="0" b="0"/>
        </a:lnRef>
        <a:fillRef idx="3">
          <a:scrgbClr r="0" g="0" b="0"/>
        </a:fillRef>
        <a:effectRef idx="2">
          <a:scrgbClr r="0" g="0" b="0"/>
        </a:effectRef>
        <a:fontRef idx="minor">
          <a:schemeClr val="lt1"/>
        </a:fontRef>
      </dsp:style>
    </dsp:sp>
    <dsp:sp modelId="{123A2FEB-B683-4F47-B5E5-CCE9C1F43190}">
      <dsp:nvSpPr>
        <dsp:cNvPr id="0" name=""/>
        <dsp:cNvSpPr/>
      </dsp:nvSpPr>
      <dsp:spPr>
        <a:xfrm>
          <a:off x="1989729" y="3909016"/>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Adaptação Rápida</a:t>
          </a:r>
        </a:p>
      </dsp:txBody>
      <dsp:txXfrm>
        <a:off x="1989729" y="3909016"/>
        <a:ext cx="4200050" cy="368353"/>
      </dsp:txXfrm>
    </dsp:sp>
    <dsp:sp modelId="{8F87677E-65E2-49D4-A9E3-1F9CE22B4408}">
      <dsp:nvSpPr>
        <dsp:cNvPr id="0" name=""/>
        <dsp:cNvSpPr/>
      </dsp:nvSpPr>
      <dsp:spPr>
        <a:xfrm>
          <a:off x="1989729" y="4277370"/>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Com soluções baseadas na nuvem, as empresas podem se adaptar rapidamente às novas necessidades de comunicação, melhorando a eficiência e a colaboração.</a:t>
          </a:r>
        </a:p>
      </dsp:txBody>
      <dsp:txXfrm>
        <a:off x="1989729" y="4277370"/>
        <a:ext cx="4200050" cy="1441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38950-3C11-4D95-BD45-0AB7B2C85E4B}">
      <dsp:nvSpPr>
        <dsp:cNvPr id="0" name=""/>
        <dsp:cNvSpPr/>
      </dsp:nvSpPr>
      <dsp:spPr>
        <a:xfrm>
          <a:off x="0" y="0"/>
          <a:ext cx="1809729" cy="180972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 r="-8" b="-7"/>
          <a:stretch/>
        </a:blipFill>
        <a:ln>
          <a:noFill/>
        </a:ln>
        <a:effectLst/>
      </dsp:spPr>
      <dsp:style>
        <a:lnRef idx="0">
          <a:scrgbClr r="0" g="0" b="0"/>
        </a:lnRef>
        <a:fillRef idx="3">
          <a:scrgbClr r="0" g="0" b="0"/>
        </a:fillRef>
        <a:effectRef idx="2">
          <a:scrgbClr r="0" g="0" b="0"/>
        </a:effectRef>
        <a:fontRef idx="minor">
          <a:schemeClr val="lt1"/>
        </a:fontRef>
      </dsp:style>
    </dsp:sp>
    <dsp:sp modelId="{3D8E0BCF-0959-429E-B0AB-6D67214D7C3B}">
      <dsp:nvSpPr>
        <dsp:cNvPr id="0" name=""/>
        <dsp:cNvSpPr/>
      </dsp:nvSpPr>
      <dsp:spPr>
        <a:xfrm>
          <a:off x="1989729" y="0"/>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Conexão de Qualquer Lugar</a:t>
          </a:r>
        </a:p>
      </dsp:txBody>
      <dsp:txXfrm>
        <a:off x="1989729" y="0"/>
        <a:ext cx="4200050" cy="368353"/>
      </dsp:txXfrm>
    </dsp:sp>
    <dsp:sp modelId="{715F0076-185A-4872-9ACB-FB05A9E8E522}">
      <dsp:nvSpPr>
        <dsp:cNvPr id="0" name=""/>
        <dsp:cNvSpPr/>
      </dsp:nvSpPr>
      <dsp:spPr>
        <a:xfrm>
          <a:off x="1989729" y="368353"/>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O Teams Phone permite que as equipes se conectem de qualquer lugar, promovendo uma comunicação fluida e instantânea.</a:t>
          </a:r>
        </a:p>
      </dsp:txBody>
      <dsp:txXfrm>
        <a:off x="1989729" y="368353"/>
        <a:ext cx="4200050" cy="1441375"/>
      </dsp:txXfrm>
    </dsp:sp>
    <dsp:sp modelId="{6C7F0C8B-C6AB-415E-974F-825E4A8F7318}">
      <dsp:nvSpPr>
        <dsp:cNvPr id="0" name=""/>
        <dsp:cNvSpPr/>
      </dsp:nvSpPr>
      <dsp:spPr>
        <a:xfrm>
          <a:off x="0" y="1954508"/>
          <a:ext cx="1809729" cy="180972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0752" r="-6" b="-5"/>
          <a:stretch/>
        </a:blipFill>
        <a:ln>
          <a:noFill/>
        </a:ln>
        <a:effectLst/>
      </dsp:spPr>
      <dsp:style>
        <a:lnRef idx="0">
          <a:scrgbClr r="0" g="0" b="0"/>
        </a:lnRef>
        <a:fillRef idx="3">
          <a:scrgbClr r="0" g="0" b="0"/>
        </a:fillRef>
        <a:effectRef idx="2">
          <a:scrgbClr r="0" g="0" b="0"/>
        </a:effectRef>
        <a:fontRef idx="minor">
          <a:schemeClr val="lt1"/>
        </a:fontRef>
      </dsp:style>
    </dsp:sp>
    <dsp:sp modelId="{9FD69E3A-A02D-4C26-BC17-A27D0402D21A}">
      <dsp:nvSpPr>
        <dsp:cNvPr id="0" name=""/>
        <dsp:cNvSpPr/>
      </dsp:nvSpPr>
      <dsp:spPr>
        <a:xfrm>
          <a:off x="1989729" y="1954508"/>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Colaboração Contínua</a:t>
          </a:r>
        </a:p>
      </dsp:txBody>
      <dsp:txXfrm>
        <a:off x="1989729" y="1954508"/>
        <a:ext cx="4200050" cy="368353"/>
      </dsp:txXfrm>
    </dsp:sp>
    <dsp:sp modelId="{8DBB5F7C-6035-45F9-866C-D04909512D1D}">
      <dsp:nvSpPr>
        <dsp:cNvPr id="0" name=""/>
        <dsp:cNvSpPr/>
      </dsp:nvSpPr>
      <dsp:spPr>
        <a:xfrm>
          <a:off x="1989729" y="2322862"/>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Com o Teams Phone, a colaboração entre equipes se torna contínua, independentemente da localização dos membros da equipe.</a:t>
          </a:r>
        </a:p>
      </dsp:txBody>
      <dsp:txXfrm>
        <a:off x="1989729" y="2322862"/>
        <a:ext cx="4200050" cy="1441375"/>
      </dsp:txXfrm>
    </dsp:sp>
    <dsp:sp modelId="{70F0E1F1-1B2D-4B95-8450-06167BE48676}">
      <dsp:nvSpPr>
        <dsp:cNvPr id="0" name=""/>
        <dsp:cNvSpPr/>
      </dsp:nvSpPr>
      <dsp:spPr>
        <a:xfrm>
          <a:off x="0" y="3909016"/>
          <a:ext cx="1809729" cy="180972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251" r="-1"/>
          <a:stretch/>
        </a:blipFill>
        <a:ln>
          <a:noFill/>
        </a:ln>
        <a:effectLst/>
      </dsp:spPr>
      <dsp:style>
        <a:lnRef idx="0">
          <a:scrgbClr r="0" g="0" b="0"/>
        </a:lnRef>
        <a:fillRef idx="3">
          <a:scrgbClr r="0" g="0" b="0"/>
        </a:fillRef>
        <a:effectRef idx="2">
          <a:scrgbClr r="0" g="0" b="0"/>
        </a:effectRef>
        <a:fontRef idx="minor">
          <a:schemeClr val="lt1"/>
        </a:fontRef>
      </dsp:style>
    </dsp:sp>
    <dsp:sp modelId="{28BA51EB-6EDC-4954-94EA-EB54D1954BED}">
      <dsp:nvSpPr>
        <dsp:cNvPr id="0" name=""/>
        <dsp:cNvSpPr/>
      </dsp:nvSpPr>
      <dsp:spPr>
        <a:xfrm>
          <a:off x="1989729" y="3909016"/>
          <a:ext cx="4200050" cy="368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t>Aumento da Produtividade</a:t>
          </a:r>
        </a:p>
      </dsp:txBody>
      <dsp:txXfrm>
        <a:off x="1989729" y="3909016"/>
        <a:ext cx="4200050" cy="368353"/>
      </dsp:txXfrm>
    </dsp:sp>
    <dsp:sp modelId="{EC99169E-7825-444A-8484-FEF773A8450A}">
      <dsp:nvSpPr>
        <dsp:cNvPr id="0" name=""/>
        <dsp:cNvSpPr/>
      </dsp:nvSpPr>
      <dsp:spPr>
        <a:xfrm>
          <a:off x="1989729" y="4277370"/>
          <a:ext cx="4200050" cy="1441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a:t>O uso do Teams Phone melhora a produtividade dos funcionários, permitindo que eles trabalhem de forma mais eficiente e conectada.</a:t>
          </a:r>
        </a:p>
      </dsp:txBody>
      <dsp:txXfrm>
        <a:off x="1989729" y="4277370"/>
        <a:ext cx="4200050" cy="14413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19BC4-76EA-464E-B8EB-B2E42548C3D7}">
      <dsp:nvSpPr>
        <dsp:cNvPr id="0" name=""/>
        <dsp:cNvSpPr/>
      </dsp:nvSpPr>
      <dsp:spPr>
        <a:xfrm>
          <a:off x="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dirty="0">
              <a:solidFill>
                <a:srgbClr val="464EB8"/>
              </a:solidFill>
            </a:rPr>
            <a:t>Solução Inovadora</a:t>
          </a:r>
          <a:endParaRPr lang="en-US" sz="1800" kern="1200" dirty="0">
            <a:solidFill>
              <a:srgbClr val="464EB8"/>
            </a:solidFill>
          </a:endParaRPr>
        </a:p>
      </dsp:txBody>
      <dsp:txXfrm>
        <a:off x="0" y="0"/>
        <a:ext cx="3403282" cy="355310"/>
      </dsp:txXfrm>
    </dsp:sp>
    <dsp:sp modelId="{71DB2100-A7C5-48E5-BA65-0233952F441A}">
      <dsp:nvSpPr>
        <dsp:cNvPr id="0" name=""/>
        <dsp:cNvSpPr/>
      </dsp:nvSpPr>
      <dsp:spPr>
        <a:xfrm>
          <a:off x="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dirty="0">
              <a:solidFill>
                <a:srgbClr val="464EB8"/>
              </a:solidFill>
            </a:rPr>
            <a:t>O Teams Phone oferece uma abordagem moderna para comunicação empresarial, integrando tecnologias de ponta para melhorar a colaboração.</a:t>
          </a:r>
          <a:endParaRPr lang="en-US" sz="1400" kern="1200" dirty="0">
            <a:solidFill>
              <a:srgbClr val="464EB8"/>
            </a:solidFill>
          </a:endParaRPr>
        </a:p>
      </dsp:txBody>
      <dsp:txXfrm>
        <a:off x="0" y="355310"/>
        <a:ext cx="3403282" cy="2132893"/>
      </dsp:txXfrm>
    </dsp:sp>
    <dsp:sp modelId="{5510B40A-34F7-4D51-964D-6A59C4758C78}">
      <dsp:nvSpPr>
        <dsp:cNvPr id="0" name=""/>
        <dsp:cNvSpPr/>
      </dsp:nvSpPr>
      <dsp:spPr>
        <a:xfrm>
          <a:off x="3743610"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solidFill>
                <a:srgbClr val="464EB8"/>
              </a:solidFill>
            </a:rPr>
            <a:t>Recursos Robustos</a:t>
          </a:r>
          <a:endParaRPr lang="en-US" sz="1800" kern="1200">
            <a:solidFill>
              <a:srgbClr val="464EB8"/>
            </a:solidFill>
          </a:endParaRPr>
        </a:p>
      </dsp:txBody>
      <dsp:txXfrm>
        <a:off x="3743610" y="0"/>
        <a:ext cx="3403282" cy="355310"/>
      </dsp:txXfrm>
    </dsp:sp>
    <dsp:sp modelId="{831D53D0-5D06-478A-BAC1-ECF5C50E4A77}">
      <dsp:nvSpPr>
        <dsp:cNvPr id="0" name=""/>
        <dsp:cNvSpPr/>
      </dsp:nvSpPr>
      <dsp:spPr>
        <a:xfrm>
          <a:off x="3743610"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dirty="0">
              <a:solidFill>
                <a:srgbClr val="464EB8"/>
              </a:solidFill>
            </a:rPr>
            <a:t>Com recursos avançados, o Teams Phone se destaca ao permitir comunicações claras e eficientes, promovendo um ambiente de trabalho produtivo.</a:t>
          </a:r>
          <a:endParaRPr lang="en-US" sz="1400" kern="1200" dirty="0">
            <a:solidFill>
              <a:srgbClr val="464EB8"/>
            </a:solidFill>
          </a:endParaRPr>
        </a:p>
      </dsp:txBody>
      <dsp:txXfrm>
        <a:off x="3743610" y="355310"/>
        <a:ext cx="3403282" cy="2132893"/>
      </dsp:txXfrm>
    </dsp:sp>
    <dsp:sp modelId="{0C69623B-A14B-467C-B468-BA62766C2617}">
      <dsp:nvSpPr>
        <dsp:cNvPr id="0" name=""/>
        <dsp:cNvSpPr/>
      </dsp:nvSpPr>
      <dsp:spPr>
        <a:xfrm>
          <a:off x="7487221" y="0"/>
          <a:ext cx="3403282" cy="35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pt-BR" sz="1800" kern="1200">
              <a:solidFill>
                <a:srgbClr val="464EB8"/>
              </a:solidFill>
            </a:rPr>
            <a:t>Benefícios para Empresas</a:t>
          </a:r>
          <a:endParaRPr lang="en-US" sz="1800" kern="1200">
            <a:solidFill>
              <a:srgbClr val="464EB8"/>
            </a:solidFill>
          </a:endParaRPr>
        </a:p>
      </dsp:txBody>
      <dsp:txXfrm>
        <a:off x="7487221" y="0"/>
        <a:ext cx="3403282" cy="355310"/>
      </dsp:txXfrm>
    </dsp:sp>
    <dsp:sp modelId="{C98883D0-40B9-48A6-B9C4-8909BACD7CA6}">
      <dsp:nvSpPr>
        <dsp:cNvPr id="0" name=""/>
        <dsp:cNvSpPr/>
      </dsp:nvSpPr>
      <dsp:spPr>
        <a:xfrm>
          <a:off x="7487221" y="355310"/>
          <a:ext cx="3403282" cy="2132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pt-BR" sz="1400" kern="1200" dirty="0">
              <a:solidFill>
                <a:srgbClr val="464EB8"/>
              </a:solidFill>
            </a:rPr>
            <a:t>A solução traz benefícios significativos para as empresas, como melhor eficiência, flexibilidade e integração com outras plataformas.</a:t>
          </a:r>
          <a:endParaRPr lang="en-US" sz="1400" kern="1200" dirty="0">
            <a:solidFill>
              <a:srgbClr val="464EB8"/>
            </a:solidFill>
          </a:endParaRPr>
        </a:p>
      </dsp:txBody>
      <dsp:txXfrm>
        <a:off x="7487221" y="355310"/>
        <a:ext cx="3403282" cy="2132893"/>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0FDE1-9FDE-47FE-B402-FB60DC4440A3}" type="datetimeFigureOut">
              <a:rPr lang="en-US" smtClean="0"/>
              <a:t>1/17/2025</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41A54-09BD-4F34-89FD-50471122BE25}" type="slidenum">
              <a:rPr lang="en-US" smtClean="0"/>
              <a:t>‹nº›</a:t>
            </a:fld>
            <a:endParaRPr lang="en-US"/>
          </a:p>
        </p:txBody>
      </p:sp>
    </p:spTree>
    <p:extLst>
      <p:ext uri="{BB962C8B-B14F-4D97-AF65-F5344CB8AC3E}">
        <p14:creationId xmlns:p14="http://schemas.microsoft.com/office/powerpoint/2010/main" val="4264828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Os conteúdos gerados pela IA podem estar incorretos.
---
O Teams Phone é uma solução inovadora que revoluciona a telefonia empresarial. Nesta apresentação, vamos explorar como essa tecnologia está transformando a comunicação, otimizando processos e proporcionando economia para as empresas.
</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a:t>
            </a:fld>
            <a:endParaRPr lang="en-US"/>
          </a:p>
        </p:txBody>
      </p:sp>
    </p:spTree>
    <p:extLst>
      <p:ext uri="{BB962C8B-B14F-4D97-AF65-F5344CB8AC3E}">
        <p14:creationId xmlns:p14="http://schemas.microsoft.com/office/powerpoint/2010/main" val="3767473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oferece funcionalidades avançadas, como gravação de chamadas, transcrição em tempo real e gerenciamento de chamadas, que ajudam a otimizar a comunicação e a colaboração nas organizações.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10</a:t>
            </a:fld>
            <a:endParaRPr lang="en-US"/>
          </a:p>
        </p:txBody>
      </p:sp>
    </p:spTree>
    <p:extLst>
      <p:ext uri="{BB962C8B-B14F-4D97-AF65-F5344CB8AC3E}">
        <p14:creationId xmlns:p14="http://schemas.microsoft.com/office/powerpoint/2010/main" val="145283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se destaca por suas características únicas que o tornam uma escolha ideal para empresas. Vamos discutir questões como segurança, facilidade de uso e escalabilidade, que são cruciais para as organizações.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11</a:t>
            </a:fld>
            <a:endParaRPr lang="en-US"/>
          </a:p>
        </p:txBody>
      </p:sp>
    </p:spTree>
    <p:extLst>
      <p:ext uri="{BB962C8B-B14F-4D97-AF65-F5344CB8AC3E}">
        <p14:creationId xmlns:p14="http://schemas.microsoft.com/office/powerpoint/2010/main" val="3105685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prioriza a segurança e a conformidade, oferecendo criptografia de ponta a ponta e atendendo a regulamentações rigorosas. Isso garante que as comunicações empresariais permaneçam seguras e protegidas.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12</a:t>
            </a:fld>
            <a:endParaRPr lang="en-US"/>
          </a:p>
        </p:txBody>
      </p:sp>
    </p:spTree>
    <p:extLst>
      <p:ext uri="{BB962C8B-B14F-4D97-AF65-F5344CB8AC3E}">
        <p14:creationId xmlns:p14="http://schemas.microsoft.com/office/powerpoint/2010/main" val="2541028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 interface do Teams Phone é </a:t>
            </a:r>
            <a:r>
              <a:rPr lang="en-US" dirty="0" err="1"/>
              <a:t>amigável</a:t>
            </a:r>
            <a:r>
              <a:rPr lang="en-US" dirty="0"/>
              <a:t> e </a:t>
            </a:r>
            <a:r>
              <a:rPr lang="en-US" dirty="0" err="1"/>
              <a:t>intuitiva</a:t>
            </a:r>
            <a:r>
              <a:rPr lang="en-US" dirty="0"/>
              <a:t>, </a:t>
            </a:r>
            <a:r>
              <a:rPr lang="en-US" dirty="0" err="1"/>
              <a:t>permitindo</a:t>
            </a:r>
            <a:r>
              <a:rPr lang="en-US" dirty="0"/>
              <a:t> que os </a:t>
            </a:r>
            <a:r>
              <a:rPr lang="en-US" dirty="0" err="1"/>
              <a:t>usuários</a:t>
            </a:r>
            <a:r>
              <a:rPr lang="en-US" dirty="0"/>
              <a:t> </a:t>
            </a:r>
            <a:r>
              <a:rPr lang="en-US" dirty="0" err="1"/>
              <a:t>naveguem</a:t>
            </a:r>
            <a:r>
              <a:rPr lang="en-US" dirty="0"/>
              <a:t> </a:t>
            </a:r>
            <a:r>
              <a:rPr lang="en-US" dirty="0" err="1"/>
              <a:t>facilmente</a:t>
            </a:r>
            <a:r>
              <a:rPr lang="en-US" dirty="0"/>
              <a:t> </a:t>
            </a:r>
            <a:r>
              <a:rPr lang="en-US" dirty="0" err="1"/>
              <a:t>pelos</a:t>
            </a:r>
            <a:r>
              <a:rPr lang="en-US" dirty="0"/>
              <a:t> </a:t>
            </a:r>
            <a:r>
              <a:rPr lang="en-US" dirty="0" err="1"/>
              <a:t>recursos</a:t>
            </a:r>
            <a:r>
              <a:rPr lang="en-US" dirty="0"/>
              <a:t> e </a:t>
            </a:r>
            <a:r>
              <a:rPr lang="en-US" dirty="0" err="1"/>
              <a:t>funcionalidades</a:t>
            </a:r>
            <a:r>
              <a:rPr lang="en-US" dirty="0"/>
              <a:t>. </a:t>
            </a:r>
            <a:r>
              <a:rPr lang="en-US" dirty="0" err="1"/>
              <a:t>Isso</a:t>
            </a:r>
            <a:r>
              <a:rPr lang="en-US" dirty="0"/>
              <a:t> </a:t>
            </a:r>
            <a:r>
              <a:rPr lang="en-US" dirty="0" err="1"/>
              <a:t>facilita</a:t>
            </a:r>
            <a:r>
              <a:rPr lang="en-US" dirty="0"/>
              <a:t> a </a:t>
            </a:r>
            <a:r>
              <a:rPr lang="en-US" dirty="0" err="1"/>
              <a:t>adoção</a:t>
            </a:r>
            <a:r>
              <a:rPr lang="en-US" dirty="0"/>
              <a:t> da ferramenta e </a:t>
            </a:r>
            <a:r>
              <a:rPr lang="en-US" dirty="0" err="1"/>
              <a:t>melhora</a:t>
            </a:r>
            <a:r>
              <a:rPr lang="en-US" dirty="0"/>
              <a:t> a </a:t>
            </a:r>
            <a:r>
              <a:rPr lang="en-US" dirty="0" err="1"/>
              <a:t>produtividade</a:t>
            </a:r>
            <a:r>
              <a:rPr lang="en-US" dirty="0"/>
              <a:t> das equipes.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13</a:t>
            </a:fld>
            <a:endParaRPr lang="en-US"/>
          </a:p>
        </p:txBody>
      </p:sp>
    </p:spTree>
    <p:extLst>
      <p:ext uri="{BB962C8B-B14F-4D97-AF65-F5344CB8AC3E}">
        <p14:creationId xmlns:p14="http://schemas.microsoft.com/office/powerpoint/2010/main" val="181773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é escalável e flexível, adaptando-se às necessidades de empresas de diferentes tamanhos. Isso permite que as organizações cresçam e se ajustem conforme suas demandas de comunicação mudam.</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14</a:t>
            </a:fld>
            <a:endParaRPr lang="en-US"/>
          </a:p>
        </p:txBody>
      </p:sp>
    </p:spTree>
    <p:extLst>
      <p:ext uri="{BB962C8B-B14F-4D97-AF65-F5344CB8AC3E}">
        <p14:creationId xmlns:p14="http://schemas.microsoft.com/office/powerpoint/2010/main" val="2443935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 telefonia </a:t>
            </a:r>
            <a:r>
              <a:rPr lang="en-US" dirty="0" err="1"/>
              <a:t>empresarial</a:t>
            </a:r>
            <a:r>
              <a:rPr lang="en-US" dirty="0"/>
              <a:t> </a:t>
            </a:r>
            <a:r>
              <a:rPr lang="en-US" dirty="0" err="1"/>
              <a:t>evoluiu</a:t>
            </a:r>
            <a:r>
              <a:rPr lang="en-US" dirty="0"/>
              <a:t> </a:t>
            </a:r>
            <a:r>
              <a:rPr lang="en-US" dirty="0" err="1"/>
              <a:t>significativamente</a:t>
            </a:r>
            <a:r>
              <a:rPr lang="en-US" dirty="0"/>
              <a:t> com a </a:t>
            </a:r>
            <a:r>
              <a:rPr lang="en-US" dirty="0" err="1"/>
              <a:t>introdução</a:t>
            </a:r>
            <a:r>
              <a:rPr lang="en-US" dirty="0"/>
              <a:t> do Teams Phone. Vamos </a:t>
            </a:r>
            <a:r>
              <a:rPr lang="en-US" dirty="0" err="1"/>
              <a:t>explorar</a:t>
            </a:r>
            <a:r>
              <a:rPr lang="en-US" dirty="0"/>
              <a:t> como </a:t>
            </a:r>
            <a:r>
              <a:rPr lang="en-US" dirty="0" err="1"/>
              <a:t>essa</a:t>
            </a:r>
            <a:r>
              <a:rPr lang="en-US" dirty="0"/>
              <a:t> solução </a:t>
            </a:r>
            <a:r>
              <a:rPr lang="en-US" dirty="0" err="1"/>
              <a:t>está</a:t>
            </a:r>
            <a:r>
              <a:rPr lang="en-US" dirty="0"/>
              <a:t> </a:t>
            </a:r>
            <a:r>
              <a:rPr lang="en-US" dirty="0" err="1"/>
              <a:t>mudando</a:t>
            </a:r>
            <a:r>
              <a:rPr lang="en-US" dirty="0"/>
              <a:t> a forma como as </a:t>
            </a:r>
            <a:r>
              <a:rPr lang="en-US" dirty="0" err="1"/>
              <a:t>empresas</a:t>
            </a:r>
            <a:r>
              <a:rPr lang="en-US" dirty="0"/>
              <a:t> se </a:t>
            </a:r>
            <a:r>
              <a:rPr lang="en-US" dirty="0" err="1"/>
              <a:t>comunicam</a:t>
            </a:r>
            <a:r>
              <a:rPr lang="en-US" dirty="0"/>
              <a:t> e os </a:t>
            </a:r>
            <a:r>
              <a:rPr lang="en-US" dirty="0" err="1"/>
              <a:t>benefícios</a:t>
            </a:r>
            <a:r>
              <a:rPr lang="en-US" dirty="0"/>
              <a:t> que </a:t>
            </a:r>
            <a:r>
              <a:rPr lang="en-US" dirty="0" err="1"/>
              <a:t>isso</a:t>
            </a:r>
            <a:r>
              <a:rPr lang="en-US" dirty="0"/>
              <a:t> </a:t>
            </a:r>
            <a:r>
              <a:rPr lang="en-US" dirty="0" err="1"/>
              <a:t>traz</a:t>
            </a:r>
            <a:r>
              <a:rPr lang="en-US" dirty="0"/>
              <a:t>.</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15</a:t>
            </a:fld>
            <a:endParaRPr lang="en-US"/>
          </a:p>
        </p:txBody>
      </p:sp>
    </p:spTree>
    <p:extLst>
      <p:ext uri="{BB962C8B-B14F-4D97-AF65-F5344CB8AC3E}">
        <p14:creationId xmlns:p14="http://schemas.microsoft.com/office/powerpoint/2010/main" val="300992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Com a transição de sistemas tradicionais para soluções baseadas na nuvem, o Teams Phone oferece maior flexibilidade e acessibilidade, permitindo que as empresas se adaptem rapidamente às novas necessidades de comunicação.</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16</a:t>
            </a:fld>
            <a:endParaRPr lang="en-US"/>
          </a:p>
        </p:txBody>
      </p:sp>
    </p:spTree>
    <p:extLst>
      <p:ext uri="{BB962C8B-B14F-4D97-AF65-F5344CB8AC3E}">
        <p14:creationId xmlns:p14="http://schemas.microsoft.com/office/powerpoint/2010/main" val="2678522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tem um impacto significativo na mobilidade e no trabalho remoto, permitindo que as equipes se conectem de qualquer lugar. Isso promove a colaboração contínua e melhora a produtividade dos funcionários.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17</a:t>
            </a:fld>
            <a:endParaRPr lang="en-US"/>
          </a:p>
        </p:txBody>
      </p:sp>
    </p:spTree>
    <p:extLst>
      <p:ext uri="{BB962C8B-B14F-4D97-AF65-F5344CB8AC3E}">
        <p14:creationId xmlns:p14="http://schemas.microsoft.com/office/powerpoint/2010/main" val="2170642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A </a:t>
            </a:r>
            <a:r>
              <a:rPr lang="en-US" dirty="0" err="1"/>
              <a:t>adoção</a:t>
            </a:r>
            <a:r>
              <a:rPr lang="en-US" dirty="0"/>
              <a:t> do Teams Phone </a:t>
            </a:r>
            <a:r>
              <a:rPr lang="en-US" dirty="0" err="1"/>
              <a:t>pode</a:t>
            </a:r>
            <a:r>
              <a:rPr lang="en-US" dirty="0"/>
              <a:t> </a:t>
            </a:r>
            <a:r>
              <a:rPr lang="en-US" dirty="0" err="1"/>
              <a:t>resultar</a:t>
            </a:r>
            <a:r>
              <a:rPr lang="en-US" dirty="0"/>
              <a:t> em uma </a:t>
            </a:r>
            <a:r>
              <a:rPr lang="en-US" dirty="0" err="1"/>
              <a:t>redução</a:t>
            </a:r>
            <a:r>
              <a:rPr lang="en-US" dirty="0"/>
              <a:t> </a:t>
            </a:r>
            <a:r>
              <a:rPr lang="en-US" dirty="0" err="1"/>
              <a:t>significativa</a:t>
            </a:r>
            <a:r>
              <a:rPr lang="en-US" dirty="0"/>
              <a:t> de custos </a:t>
            </a:r>
            <a:r>
              <a:rPr lang="en-US" dirty="0" err="1"/>
              <a:t>operacionais</a:t>
            </a:r>
            <a:r>
              <a:rPr lang="en-US" dirty="0"/>
              <a:t>, ao </a:t>
            </a:r>
            <a:r>
              <a:rPr lang="en-US" dirty="0" err="1"/>
              <a:t>mesmo</a:t>
            </a:r>
            <a:r>
              <a:rPr lang="en-US" dirty="0"/>
              <a:t> tempo em que </a:t>
            </a:r>
            <a:r>
              <a:rPr lang="en-US" dirty="0" err="1"/>
              <a:t>aumenta</a:t>
            </a:r>
            <a:r>
              <a:rPr lang="en-US" dirty="0"/>
              <a:t> a </a:t>
            </a:r>
            <a:r>
              <a:rPr lang="en-US" dirty="0" err="1"/>
              <a:t>eficiência</a:t>
            </a:r>
            <a:r>
              <a:rPr lang="en-US" dirty="0"/>
              <a:t> das </a:t>
            </a:r>
            <a:r>
              <a:rPr lang="en-US" dirty="0" err="1"/>
              <a:t>comunicações</a:t>
            </a:r>
            <a:r>
              <a:rPr lang="en-US" dirty="0"/>
              <a:t>. </a:t>
            </a:r>
            <a:r>
              <a:rPr lang="en-US" dirty="0" err="1"/>
              <a:t>Isso</a:t>
            </a:r>
            <a:r>
              <a:rPr lang="en-US" dirty="0"/>
              <a:t> é </a:t>
            </a:r>
            <a:r>
              <a:rPr lang="en-US" dirty="0" err="1"/>
              <a:t>essencial</a:t>
            </a:r>
            <a:r>
              <a:rPr lang="en-US" dirty="0"/>
              <a:t> para </a:t>
            </a:r>
            <a:r>
              <a:rPr lang="en-US" dirty="0" err="1"/>
              <a:t>empresas</a:t>
            </a:r>
            <a:r>
              <a:rPr lang="en-US" dirty="0"/>
              <a:t> que </a:t>
            </a:r>
            <a:r>
              <a:rPr lang="en-US" dirty="0" err="1"/>
              <a:t>buscam</a:t>
            </a:r>
            <a:r>
              <a:rPr lang="en-US" dirty="0"/>
              <a:t> </a:t>
            </a:r>
            <a:r>
              <a:rPr lang="en-US" dirty="0" err="1"/>
              <a:t>otimizar</a:t>
            </a:r>
            <a:r>
              <a:rPr lang="en-US" dirty="0"/>
              <a:t> </a:t>
            </a:r>
            <a:r>
              <a:rPr lang="en-US" dirty="0" err="1"/>
              <a:t>seus</a:t>
            </a:r>
            <a:r>
              <a:rPr lang="en-US" dirty="0"/>
              <a:t> </a:t>
            </a:r>
            <a:r>
              <a:rPr lang="en-US" dirty="0" err="1"/>
              <a:t>recursos</a:t>
            </a:r>
            <a:r>
              <a:rPr lang="en-US" dirty="0"/>
              <a:t>.</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18</a:t>
            </a:fld>
            <a:endParaRPr lang="en-US"/>
          </a:p>
        </p:txBody>
      </p:sp>
    </p:spTree>
    <p:extLst>
      <p:ext uri="{BB962C8B-B14F-4D97-AF65-F5344CB8AC3E}">
        <p14:creationId xmlns:p14="http://schemas.microsoft.com/office/powerpoint/2010/main" val="2123717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é sustentado por uma arquitetura robusta baseada na nuvem, que oferece escalabilidade e segurança. Vamos analisar como essa tecnologia se integra à infraestrutura existente das empresas.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19</a:t>
            </a:fld>
            <a:endParaRPr lang="en-US"/>
          </a:p>
        </p:txBody>
      </p:sp>
    </p:spTree>
    <p:extLst>
      <p:ext uri="{BB962C8B-B14F-4D97-AF65-F5344CB8AC3E}">
        <p14:creationId xmlns:p14="http://schemas.microsoft.com/office/powerpoint/2010/main" val="3651925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Nesta </a:t>
            </a:r>
            <a:r>
              <a:rPr lang="en-US" dirty="0" err="1"/>
              <a:t>apresentação</a:t>
            </a:r>
            <a:r>
              <a:rPr lang="en-US" dirty="0"/>
              <a:t>, </a:t>
            </a:r>
            <a:r>
              <a:rPr lang="en-US" dirty="0" err="1"/>
              <a:t>abordaremos</a:t>
            </a:r>
            <a:r>
              <a:rPr lang="en-US" dirty="0"/>
              <a:t> o Teams Phone, </a:t>
            </a:r>
            <a:r>
              <a:rPr lang="en-US" dirty="0" err="1"/>
              <a:t>destacando</a:t>
            </a:r>
            <a:r>
              <a:rPr lang="en-US" dirty="0"/>
              <a:t> </a:t>
            </a:r>
            <a:r>
              <a:rPr lang="en-US" dirty="0" err="1"/>
              <a:t>seus</a:t>
            </a:r>
            <a:r>
              <a:rPr lang="en-US" dirty="0"/>
              <a:t> </a:t>
            </a:r>
            <a:r>
              <a:rPr lang="en-US" dirty="0" err="1"/>
              <a:t>principais</a:t>
            </a:r>
            <a:r>
              <a:rPr lang="en-US" dirty="0"/>
              <a:t> </a:t>
            </a:r>
            <a:r>
              <a:rPr lang="en-US" dirty="0" err="1"/>
              <a:t>benefícios</a:t>
            </a:r>
            <a:r>
              <a:rPr lang="en-US" dirty="0"/>
              <a:t>, </a:t>
            </a:r>
            <a:r>
              <a:rPr lang="en-US" dirty="0" err="1"/>
              <a:t>recursos</a:t>
            </a:r>
            <a:r>
              <a:rPr lang="en-US" dirty="0"/>
              <a:t> e </a:t>
            </a:r>
            <a:r>
              <a:rPr lang="en-US" dirty="0" err="1"/>
              <a:t>diferenciais</a:t>
            </a:r>
            <a:r>
              <a:rPr lang="en-US" dirty="0"/>
              <a:t>. </a:t>
            </a:r>
            <a:r>
              <a:rPr lang="en-US" dirty="0" err="1"/>
              <a:t>Também</a:t>
            </a:r>
            <a:r>
              <a:rPr lang="en-US" dirty="0"/>
              <a:t> </a:t>
            </a:r>
            <a:r>
              <a:rPr lang="en-US" dirty="0" err="1"/>
              <a:t>discutiremos</a:t>
            </a:r>
            <a:r>
              <a:rPr lang="en-US" dirty="0"/>
              <a:t> a </a:t>
            </a:r>
            <a:r>
              <a:rPr lang="en-US" dirty="0" err="1"/>
              <a:t>evolução</a:t>
            </a:r>
            <a:r>
              <a:rPr lang="en-US" dirty="0"/>
              <a:t> da telefonia com </a:t>
            </a:r>
            <a:r>
              <a:rPr lang="en-US" dirty="0" err="1"/>
              <a:t>essa</a:t>
            </a:r>
            <a:r>
              <a:rPr lang="en-US" dirty="0"/>
              <a:t> </a:t>
            </a:r>
            <a:r>
              <a:rPr lang="en-US" dirty="0" err="1"/>
              <a:t>tecnologia</a:t>
            </a:r>
            <a:r>
              <a:rPr lang="en-US" dirty="0"/>
              <a:t>, a </a:t>
            </a:r>
            <a:r>
              <a:rPr lang="en-US" dirty="0" err="1"/>
              <a:t>arquitetura</a:t>
            </a:r>
            <a:r>
              <a:rPr lang="en-US" dirty="0"/>
              <a:t> que a </a:t>
            </a:r>
            <a:r>
              <a:rPr lang="en-US" dirty="0" err="1"/>
              <a:t>suporta</a:t>
            </a:r>
            <a:r>
              <a:rPr lang="en-US" dirty="0"/>
              <a:t> e </a:t>
            </a:r>
            <a:r>
              <a:rPr lang="en-US" dirty="0" err="1"/>
              <a:t>exemplos</a:t>
            </a:r>
            <a:r>
              <a:rPr lang="en-US" dirty="0"/>
              <a:t> </a:t>
            </a:r>
            <a:r>
              <a:rPr lang="en-US" dirty="0" err="1"/>
              <a:t>práticos</a:t>
            </a:r>
            <a:r>
              <a:rPr lang="en-US" dirty="0"/>
              <a:t> de </a:t>
            </a:r>
            <a:r>
              <a:rPr lang="en-US" dirty="0" err="1"/>
              <a:t>sucesso</a:t>
            </a:r>
            <a:r>
              <a:rPr lang="en-US" dirty="0"/>
              <a:t> em </a:t>
            </a:r>
            <a:r>
              <a:rPr lang="en-US" dirty="0" err="1"/>
              <a:t>diferentes</a:t>
            </a:r>
            <a:r>
              <a:rPr lang="en-US" dirty="0"/>
              <a:t> </a:t>
            </a:r>
            <a:r>
              <a:rPr lang="en-US" dirty="0" err="1"/>
              <a:t>setores</a:t>
            </a:r>
            <a:r>
              <a:rPr lang="en-US" dirty="0"/>
              <a:t>.</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a:t>
            </a:fld>
            <a:endParaRPr lang="en-US"/>
          </a:p>
        </p:txBody>
      </p:sp>
    </p:spTree>
    <p:extLst>
      <p:ext uri="{BB962C8B-B14F-4D97-AF65-F5344CB8AC3E}">
        <p14:creationId xmlns:p14="http://schemas.microsoft.com/office/powerpoint/2010/main" val="1119709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A arquitetura baseada na nuvem do Teams Phone permite que as empresas acessem seus serviços de qualquer lugar, garantindo alta disponibilidade e desempenho. Isso é fundamental para um ambiente de trabalho moderno.</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20</a:t>
            </a:fld>
            <a:endParaRPr lang="en-US"/>
          </a:p>
        </p:txBody>
      </p:sp>
    </p:spTree>
    <p:extLst>
      <p:ext uri="{BB962C8B-B14F-4D97-AF65-F5344CB8AC3E}">
        <p14:creationId xmlns:p14="http://schemas.microsoft.com/office/powerpoint/2010/main" val="208400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pode ser integrado facilmente à infraestrutura de TI existente das empresas, facilitando a implementação e a gestão das soluções de comunicação. Isso minimiza a interrupção das operações.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21</a:t>
            </a:fld>
            <a:endParaRPr lang="en-US"/>
          </a:p>
        </p:txBody>
      </p:sp>
    </p:spTree>
    <p:extLst>
      <p:ext uri="{BB962C8B-B14F-4D97-AF65-F5344CB8AC3E}">
        <p14:creationId xmlns:p14="http://schemas.microsoft.com/office/powerpoint/2010/main" val="1407378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A Microsoft está constantemente inovando e atualizando o Teams Phone, garantindo que as empresas tenham acesso às últimas funcionalidades e melhorias de segurança. Isso mantém a solução atual e competitiva.</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22</a:t>
            </a:fld>
            <a:endParaRPr lang="en-US"/>
          </a:p>
        </p:txBody>
      </p:sp>
    </p:spTree>
    <p:extLst>
      <p:ext uri="{BB962C8B-B14F-4D97-AF65-F5344CB8AC3E}">
        <p14:creationId xmlns:p14="http://schemas.microsoft.com/office/powerpoint/2010/main" val="3409566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Vamos explorar casos de uso e exemplos práticos que demonstram como diferentes empresas adotaram o Teams Phone e os benefícios que essa solução trouxe para sua comunicação e operações.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23</a:t>
            </a:fld>
            <a:endParaRPr lang="en-US"/>
          </a:p>
        </p:txBody>
      </p:sp>
    </p:spTree>
    <p:extLst>
      <p:ext uri="{BB962C8B-B14F-4D97-AF65-F5344CB8AC3E}">
        <p14:creationId xmlns:p14="http://schemas.microsoft.com/office/powerpoint/2010/main" val="1891873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Muitas empresas obtiveram sucesso implementando o Teams Phone. Vamos analisar algumas dessas histórias e entender como a comunicação eficiente fez a diferença em suas operações.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24</a:t>
            </a:fld>
            <a:endParaRPr lang="en-US"/>
          </a:p>
        </p:txBody>
      </p:sp>
    </p:spTree>
    <p:extLst>
      <p:ext uri="{BB962C8B-B14F-4D97-AF65-F5344CB8AC3E}">
        <p14:creationId xmlns:p14="http://schemas.microsoft.com/office/powerpoint/2010/main" val="2371542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 Teams Phone </a:t>
            </a:r>
            <a:r>
              <a:rPr lang="en-US" dirty="0" err="1"/>
              <a:t>pode</a:t>
            </a:r>
            <a:r>
              <a:rPr lang="en-US" dirty="0"/>
              <a:t> </a:t>
            </a:r>
            <a:r>
              <a:rPr lang="en-US" dirty="0" err="1"/>
              <a:t>beneficiar</a:t>
            </a:r>
            <a:r>
              <a:rPr lang="en-US" dirty="0"/>
              <a:t> </a:t>
            </a:r>
            <a:r>
              <a:rPr lang="en-US" dirty="0" err="1"/>
              <a:t>empresas</a:t>
            </a:r>
            <a:r>
              <a:rPr lang="en-US" dirty="0"/>
              <a:t> de </a:t>
            </a:r>
            <a:r>
              <a:rPr lang="en-US" dirty="0" err="1"/>
              <a:t>diversos</a:t>
            </a:r>
            <a:r>
              <a:rPr lang="en-US" dirty="0"/>
              <a:t> </a:t>
            </a:r>
            <a:r>
              <a:rPr lang="en-US" dirty="0" err="1"/>
              <a:t>setores</a:t>
            </a:r>
            <a:r>
              <a:rPr lang="en-US" dirty="0"/>
              <a:t>, </a:t>
            </a:r>
            <a:r>
              <a:rPr lang="en-US" dirty="0" err="1"/>
              <a:t>desde</a:t>
            </a:r>
            <a:r>
              <a:rPr lang="en-US" dirty="0"/>
              <a:t> </a:t>
            </a:r>
            <a:r>
              <a:rPr lang="en-US" dirty="0" err="1"/>
              <a:t>serviços</a:t>
            </a:r>
            <a:r>
              <a:rPr lang="en-US" dirty="0"/>
              <a:t> </a:t>
            </a:r>
            <a:r>
              <a:rPr lang="en-US" dirty="0" err="1"/>
              <a:t>até</a:t>
            </a:r>
            <a:r>
              <a:rPr lang="en-US" dirty="0"/>
              <a:t> </a:t>
            </a:r>
            <a:r>
              <a:rPr lang="en-US" dirty="0" err="1"/>
              <a:t>manufatura</a:t>
            </a:r>
            <a:r>
              <a:rPr lang="en-US" dirty="0"/>
              <a:t>. </a:t>
            </a:r>
            <a:r>
              <a:rPr lang="en-US" dirty="0" err="1"/>
              <a:t>Discutiremos</a:t>
            </a:r>
            <a:r>
              <a:rPr lang="en-US" dirty="0"/>
              <a:t> como </a:t>
            </a:r>
            <a:r>
              <a:rPr lang="en-US" dirty="0" err="1"/>
              <a:t>cada</a:t>
            </a:r>
            <a:r>
              <a:rPr lang="en-US" dirty="0"/>
              <a:t> </a:t>
            </a:r>
            <a:r>
              <a:rPr lang="en-US" dirty="0" err="1"/>
              <a:t>setor</a:t>
            </a:r>
            <a:r>
              <a:rPr lang="en-US" dirty="0"/>
              <a:t> </a:t>
            </a:r>
            <a:r>
              <a:rPr lang="en-US" dirty="0" err="1"/>
              <a:t>pode</a:t>
            </a:r>
            <a:r>
              <a:rPr lang="en-US" dirty="0"/>
              <a:t> </a:t>
            </a:r>
            <a:r>
              <a:rPr lang="en-US" dirty="0" err="1"/>
              <a:t>aproveitar</a:t>
            </a:r>
            <a:r>
              <a:rPr lang="en-US" dirty="0"/>
              <a:t> os </a:t>
            </a:r>
            <a:r>
              <a:rPr lang="en-US" dirty="0" err="1"/>
              <a:t>recursos</a:t>
            </a:r>
            <a:r>
              <a:rPr lang="en-US" dirty="0"/>
              <a:t> </a:t>
            </a:r>
            <a:r>
              <a:rPr lang="en-US" dirty="0" err="1"/>
              <a:t>desta</a:t>
            </a:r>
            <a:r>
              <a:rPr lang="en-US" dirty="0"/>
              <a:t> solução para </a:t>
            </a:r>
            <a:r>
              <a:rPr lang="en-US" dirty="0" err="1"/>
              <a:t>melhorar</a:t>
            </a:r>
            <a:r>
              <a:rPr lang="en-US" dirty="0"/>
              <a:t> </a:t>
            </a:r>
            <a:r>
              <a:rPr lang="en-US" dirty="0" err="1"/>
              <a:t>suas</a:t>
            </a:r>
            <a:r>
              <a:rPr lang="en-US" dirty="0"/>
              <a:t> </a:t>
            </a:r>
            <a:r>
              <a:rPr lang="en-US" dirty="0" err="1"/>
              <a:t>comunicações</a:t>
            </a:r>
            <a:r>
              <a:rPr lang="en-US" dirty="0"/>
              <a:t>.</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25</a:t>
            </a:fld>
            <a:endParaRPr lang="en-US"/>
          </a:p>
        </p:txBody>
      </p:sp>
    </p:spTree>
    <p:extLst>
      <p:ext uri="{BB962C8B-B14F-4D97-AF65-F5344CB8AC3E}">
        <p14:creationId xmlns:p14="http://schemas.microsoft.com/office/powerpoint/2010/main" val="2547879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Para garantir uma implementação bem-sucedida do Teams Phone, é importante seguir melhores práticas. Vamos discutir estratégias para facilitar a adoção e maximizar o uso da plataforma dentro das empresas.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26</a:t>
            </a:fld>
            <a:endParaRPr lang="en-US"/>
          </a:p>
        </p:txBody>
      </p:sp>
    </p:spTree>
    <p:extLst>
      <p:ext uri="{BB962C8B-B14F-4D97-AF65-F5344CB8AC3E}">
        <p14:creationId xmlns:p14="http://schemas.microsoft.com/office/powerpoint/2010/main" val="277741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 Teams Phone é uma solução </a:t>
            </a:r>
            <a:r>
              <a:rPr lang="en-US" dirty="0" err="1"/>
              <a:t>inovadora</a:t>
            </a:r>
            <a:r>
              <a:rPr lang="en-US" dirty="0"/>
              <a:t> que </a:t>
            </a:r>
            <a:r>
              <a:rPr lang="en-US" dirty="0" err="1"/>
              <a:t>transforma</a:t>
            </a:r>
            <a:r>
              <a:rPr lang="en-US" dirty="0"/>
              <a:t> a </a:t>
            </a:r>
            <a:r>
              <a:rPr lang="en-US" dirty="0" err="1"/>
              <a:t>maneira</a:t>
            </a:r>
            <a:r>
              <a:rPr lang="en-US" dirty="0"/>
              <a:t> como as </a:t>
            </a:r>
            <a:r>
              <a:rPr lang="en-US" dirty="0" err="1"/>
              <a:t>empresas</a:t>
            </a:r>
            <a:r>
              <a:rPr lang="en-US" dirty="0"/>
              <a:t> se </a:t>
            </a:r>
            <a:r>
              <a:rPr lang="en-US" dirty="0" err="1"/>
              <a:t>comunicam</a:t>
            </a:r>
            <a:r>
              <a:rPr lang="en-US" dirty="0"/>
              <a:t>. Com </a:t>
            </a:r>
            <a:r>
              <a:rPr lang="en-US" dirty="0" err="1"/>
              <a:t>sua</a:t>
            </a:r>
            <a:r>
              <a:rPr lang="en-US" dirty="0"/>
              <a:t> </a:t>
            </a:r>
            <a:r>
              <a:rPr lang="en-US" dirty="0" err="1"/>
              <a:t>tecnologia</a:t>
            </a:r>
            <a:r>
              <a:rPr lang="en-US" dirty="0"/>
              <a:t> </a:t>
            </a:r>
            <a:r>
              <a:rPr lang="en-US" dirty="0" err="1"/>
              <a:t>avançada</a:t>
            </a:r>
            <a:r>
              <a:rPr lang="en-US" dirty="0"/>
              <a:t>, </a:t>
            </a:r>
            <a:r>
              <a:rPr lang="en-US" dirty="0" err="1"/>
              <a:t>recursos</a:t>
            </a:r>
            <a:r>
              <a:rPr lang="en-US" dirty="0"/>
              <a:t> </a:t>
            </a:r>
            <a:r>
              <a:rPr lang="en-US" dirty="0" err="1"/>
              <a:t>robustos</a:t>
            </a:r>
            <a:r>
              <a:rPr lang="en-US" dirty="0"/>
              <a:t> e </a:t>
            </a:r>
            <a:r>
              <a:rPr lang="en-US" dirty="0" err="1"/>
              <a:t>benefícios</a:t>
            </a:r>
            <a:r>
              <a:rPr lang="en-US" dirty="0"/>
              <a:t> claros, </a:t>
            </a:r>
            <a:r>
              <a:rPr lang="en-US" dirty="0" err="1"/>
              <a:t>ele</a:t>
            </a:r>
            <a:r>
              <a:rPr lang="en-US" dirty="0"/>
              <a:t> se </a:t>
            </a:r>
            <a:r>
              <a:rPr lang="en-US" dirty="0" err="1"/>
              <a:t>destaca</a:t>
            </a:r>
            <a:r>
              <a:rPr lang="en-US" dirty="0"/>
              <a:t> como a </a:t>
            </a:r>
            <a:r>
              <a:rPr lang="en-US" dirty="0" err="1"/>
              <a:t>escolha</a:t>
            </a:r>
            <a:r>
              <a:rPr lang="en-US" dirty="0"/>
              <a:t> ideal para o </a:t>
            </a:r>
            <a:r>
              <a:rPr lang="en-US" dirty="0" err="1"/>
              <a:t>futuro</a:t>
            </a:r>
            <a:r>
              <a:rPr lang="en-US" dirty="0"/>
              <a:t> da telefonia </a:t>
            </a:r>
            <a:r>
              <a:rPr lang="en-US" dirty="0" err="1"/>
              <a:t>empresarial</a:t>
            </a:r>
            <a:r>
              <a:rPr lang="en-US" dirty="0"/>
              <a:t>.</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27</a:t>
            </a:fld>
            <a:endParaRPr lang="en-US"/>
          </a:p>
        </p:txBody>
      </p:sp>
    </p:spTree>
    <p:extLst>
      <p:ext uri="{BB962C8B-B14F-4D97-AF65-F5344CB8AC3E}">
        <p14:creationId xmlns:p14="http://schemas.microsoft.com/office/powerpoint/2010/main" val="1487710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é uma plataforma de comunicação integrada que combina chamadas de voz e vídeo, permitindo uma comunicação mais eficiente nas empresas. Vamos explorar o que é o Teams Phone e como ele se diferencia de outras soluções.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3</a:t>
            </a:fld>
            <a:endParaRPr lang="en-US"/>
          </a:p>
        </p:txBody>
      </p:sp>
    </p:spTree>
    <p:extLst>
      <p:ext uri="{BB962C8B-B14F-4D97-AF65-F5344CB8AC3E}">
        <p14:creationId xmlns:p14="http://schemas.microsoft.com/office/powerpoint/2010/main" val="95182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é uma solução de telefonia baseada em nuvem que se integra ao Microsoft Teams. Ele permite realizar chamadas de voz e vídeo, oferecendo uma experiência de comunicação unificada para equipes e empresas.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4</a:t>
            </a:fld>
            <a:endParaRPr lang="en-US"/>
          </a:p>
        </p:txBody>
      </p:sp>
    </p:spTree>
    <p:extLst>
      <p:ext uri="{BB962C8B-B14F-4D97-AF65-F5344CB8AC3E}">
        <p14:creationId xmlns:p14="http://schemas.microsoft.com/office/powerpoint/2010/main" val="4213275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Os principais benefícios do Teams Phone incluem a mobilidade, a redução de custos operacionais e a integração perfeita com as ferramentas do Microsoft 365, proporcionando uma experiência de comunicação fluida e eficaz.</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5</a:t>
            </a:fld>
            <a:endParaRPr lang="en-US"/>
          </a:p>
        </p:txBody>
      </p:sp>
    </p:spTree>
    <p:extLst>
      <p:ext uri="{BB962C8B-B14F-4D97-AF65-F5344CB8AC3E}">
        <p14:creationId xmlns:p14="http://schemas.microsoft.com/office/powerpoint/2010/main" val="125926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Escolher o Teams Phone significa optar por uma solução moderna que melhora a colaboração entre equipes, simplifica a gestão de comunicações e oferece suporte à mobilidade, adaptando-se às necessidades do seu negócio.</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6</a:t>
            </a:fld>
            <a:endParaRPr lang="en-US"/>
          </a:p>
        </p:txBody>
      </p:sp>
    </p:spTree>
    <p:extLst>
      <p:ext uri="{BB962C8B-B14F-4D97-AF65-F5344CB8AC3E}">
        <p14:creationId xmlns:p14="http://schemas.microsoft.com/office/powerpoint/2010/main" val="387245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O Teams Phone </a:t>
            </a:r>
            <a:r>
              <a:rPr lang="en-US" dirty="0" err="1"/>
              <a:t>oferece</a:t>
            </a:r>
            <a:r>
              <a:rPr lang="en-US" dirty="0"/>
              <a:t> uma </a:t>
            </a:r>
            <a:r>
              <a:rPr lang="en-US" dirty="0" err="1"/>
              <a:t>gama</a:t>
            </a:r>
            <a:r>
              <a:rPr lang="en-US" dirty="0"/>
              <a:t> de </a:t>
            </a:r>
            <a:r>
              <a:rPr lang="en-US" dirty="0" err="1"/>
              <a:t>recursos</a:t>
            </a:r>
            <a:r>
              <a:rPr lang="en-US" dirty="0"/>
              <a:t> que </a:t>
            </a:r>
            <a:r>
              <a:rPr lang="en-US" dirty="0" err="1"/>
              <a:t>atendem</a:t>
            </a:r>
            <a:r>
              <a:rPr lang="en-US" dirty="0"/>
              <a:t> </a:t>
            </a:r>
            <a:r>
              <a:rPr lang="en-US" dirty="0" err="1"/>
              <a:t>às</a:t>
            </a:r>
            <a:r>
              <a:rPr lang="en-US" dirty="0"/>
              <a:t> </a:t>
            </a:r>
            <a:r>
              <a:rPr lang="en-US" dirty="0" err="1"/>
              <a:t>necessidades</a:t>
            </a:r>
            <a:r>
              <a:rPr lang="en-US" dirty="0"/>
              <a:t> de </a:t>
            </a:r>
            <a:r>
              <a:rPr lang="en-US" dirty="0" err="1"/>
              <a:t>comunicação</a:t>
            </a:r>
            <a:r>
              <a:rPr lang="en-US" dirty="0"/>
              <a:t> das </a:t>
            </a:r>
            <a:r>
              <a:rPr lang="en-US" dirty="0" err="1"/>
              <a:t>empresas</a:t>
            </a:r>
            <a:r>
              <a:rPr lang="en-US" dirty="0"/>
              <a:t>. Vamos </a:t>
            </a:r>
            <a:r>
              <a:rPr lang="en-US" dirty="0" err="1"/>
              <a:t>analisar</a:t>
            </a:r>
            <a:r>
              <a:rPr lang="en-US" dirty="0"/>
              <a:t> </a:t>
            </a:r>
            <a:r>
              <a:rPr lang="en-US" dirty="0" err="1"/>
              <a:t>suas</a:t>
            </a:r>
            <a:r>
              <a:rPr lang="en-US" dirty="0"/>
              <a:t> </a:t>
            </a:r>
            <a:r>
              <a:rPr lang="en-US" dirty="0" err="1"/>
              <a:t>funcionalidades</a:t>
            </a:r>
            <a:r>
              <a:rPr lang="en-US" dirty="0"/>
              <a:t>, que </a:t>
            </a:r>
            <a:r>
              <a:rPr lang="en-US" dirty="0" err="1"/>
              <a:t>vão</a:t>
            </a:r>
            <a:r>
              <a:rPr lang="en-US" dirty="0"/>
              <a:t> </a:t>
            </a:r>
            <a:r>
              <a:rPr lang="en-US" dirty="0" err="1"/>
              <a:t>desde</a:t>
            </a:r>
            <a:r>
              <a:rPr lang="en-US" dirty="0"/>
              <a:t> </a:t>
            </a:r>
            <a:r>
              <a:rPr lang="en-US" dirty="0" err="1"/>
              <a:t>chamadas</a:t>
            </a:r>
            <a:r>
              <a:rPr lang="en-US" dirty="0"/>
              <a:t> de </a:t>
            </a:r>
            <a:r>
              <a:rPr lang="en-US" dirty="0" err="1"/>
              <a:t>voz</a:t>
            </a:r>
            <a:r>
              <a:rPr lang="en-US" dirty="0"/>
              <a:t> </a:t>
            </a:r>
            <a:r>
              <a:rPr lang="en-US" dirty="0" err="1"/>
              <a:t>até</a:t>
            </a:r>
            <a:r>
              <a:rPr lang="en-US" dirty="0"/>
              <a:t> </a:t>
            </a:r>
            <a:r>
              <a:rPr lang="en-US" dirty="0" err="1"/>
              <a:t>integrações</a:t>
            </a:r>
            <a:r>
              <a:rPr lang="en-US" dirty="0"/>
              <a:t> </a:t>
            </a:r>
            <a:r>
              <a:rPr lang="en-US" dirty="0" err="1"/>
              <a:t>avançadas</a:t>
            </a:r>
            <a:r>
              <a:rPr lang="en-US" dirty="0"/>
              <a:t> com </a:t>
            </a:r>
            <a:r>
              <a:rPr lang="en-US" dirty="0" err="1"/>
              <a:t>outras</a:t>
            </a:r>
            <a:r>
              <a:rPr lang="en-US" dirty="0"/>
              <a:t> ferramentas.</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7</a:t>
            </a:fld>
            <a:endParaRPr lang="en-US"/>
          </a:p>
        </p:txBody>
      </p:sp>
    </p:spTree>
    <p:extLst>
      <p:ext uri="{BB962C8B-B14F-4D97-AF65-F5344CB8AC3E}">
        <p14:creationId xmlns:p14="http://schemas.microsoft.com/office/powerpoint/2010/main" val="1191458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O Teams Phone permite realizar chamadas de voz e vídeo de alta qualidade, facilitando a comunicação entre equipes, clientes e parceiros. A plataforma suporta conferências e chamadas em grupo, promovendo a colaboração.</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8</a:t>
            </a:fld>
            <a:endParaRPr lang="en-US"/>
          </a:p>
        </p:txBody>
      </p:sp>
    </p:spTree>
    <p:extLst>
      <p:ext uri="{BB962C8B-B14F-4D97-AF65-F5344CB8AC3E}">
        <p14:creationId xmlns:p14="http://schemas.microsoft.com/office/powerpoint/2010/main" val="4089339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a:t>Uma das grandes vantagens do Teams Phone é sua integração com o Microsoft 365. Isso permite que os usuários acessem e compartilhem informações de forma rápida e fácil durante as chamadas, melhorando a eficiência.</a:t>
            </a:r>
          </a:p>
        </p:txBody>
      </p:sp>
      <p:sp>
        <p:nvSpPr>
          <p:cNvPr id="4" name="Espaço Reservado para Número de Slide 3"/>
          <p:cNvSpPr>
            <a:spLocks noGrp="1"/>
          </p:cNvSpPr>
          <p:nvPr>
            <p:ph type="sldNum" sz="quarter" idx="5"/>
          </p:nvPr>
        </p:nvSpPr>
        <p:spPr/>
        <p:txBody>
          <a:bodyPr/>
          <a:lstStyle/>
          <a:p>
            <a:fld id="{018DB3AA-99F6-47F1-AA40-846E7DE8C25C}" type="slidenum">
              <a:rPr lang="en-US" smtClean="0"/>
              <a:t>9</a:t>
            </a:fld>
            <a:endParaRPr lang="en-US"/>
          </a:p>
        </p:txBody>
      </p:sp>
    </p:spTree>
    <p:extLst>
      <p:ext uri="{BB962C8B-B14F-4D97-AF65-F5344CB8AC3E}">
        <p14:creationId xmlns:p14="http://schemas.microsoft.com/office/powerpoint/2010/main" val="2212787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1/17/2025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122232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1/17/2025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87879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1/17/2025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9604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1/17/2025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300216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1/17/2025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48800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1/17/2025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842172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1/17/2025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3146743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1/17/2025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2472031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1/17/2025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73398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1/17/2025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1380241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1/17/2025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‹nº›</a:t>
            </a:fld>
            <a:endParaRPr lang="en-US"/>
          </a:p>
        </p:txBody>
      </p:sp>
    </p:spTree>
    <p:extLst>
      <p:ext uri="{BB962C8B-B14F-4D97-AF65-F5344CB8AC3E}">
        <p14:creationId xmlns:p14="http://schemas.microsoft.com/office/powerpoint/2010/main" val="420812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1/17/2025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‹nº›</a:t>
            </a:fld>
            <a:endParaRPr lang="en-US"/>
          </a:p>
        </p:txBody>
      </p:sp>
    </p:spTree>
    <p:extLst>
      <p:ext uri="{BB962C8B-B14F-4D97-AF65-F5344CB8AC3E}">
        <p14:creationId xmlns:p14="http://schemas.microsoft.com/office/powerpoint/2010/main" val="34656426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2.jpeg"/><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1.xml"/><Relationship Id="rId5" Type="http://schemas.openxmlformats.org/officeDocument/2006/relationships/slide" Target="slide7.xml"/><Relationship Id="rId4" Type="http://schemas.openxmlformats.org/officeDocument/2006/relationships/slide" Target="slide3.xml"/><Relationship Id="rId9"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BBE8E1BA-1863-0F95-E1A3-14697014C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Configuração de escritório em casa">
            <a:extLst>
              <a:ext uri="{FF2B5EF4-FFF2-40B4-BE49-F238E27FC236}">
                <a16:creationId xmlns:a16="http://schemas.microsoft.com/office/drawing/2014/main" id="{176AA954-DCA9-4538-A721-BF0B54F7E8C7}"/>
              </a:ext>
            </a:extLst>
          </p:cNvPr>
          <p:cNvPicPr>
            <a:picLocks noChangeAspect="1"/>
          </p:cNvPicPr>
          <p:nvPr/>
        </p:nvPicPr>
        <p:blipFill>
          <a:blip r:embed="rId3"/>
          <a:srcRect l="9091" t="13647" b="7983"/>
          <a:stretch/>
        </p:blipFill>
        <p:spPr>
          <a:xfrm>
            <a:off x="20" y="-2"/>
            <a:ext cx="12191980" cy="6857990"/>
          </a:xfrm>
          <a:prstGeom prst="rect">
            <a:avLst/>
          </a:prstGeom>
        </p:spPr>
      </p:pic>
      <p:sp>
        <p:nvSpPr>
          <p:cNvPr id="16" name="Rectangle 15">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1985" y="-752015"/>
            <a:ext cx="6858000" cy="8362030"/>
          </a:xfrm>
          <a:prstGeom prst="rect">
            <a:avLst/>
          </a:prstGeom>
          <a:gradFill>
            <a:gsLst>
              <a:gs pos="0">
                <a:srgbClr val="000000">
                  <a:alpha val="0"/>
                </a:srgbClr>
              </a:gs>
              <a:gs pos="55000">
                <a:srgbClr val="000000">
                  <a:alpha val="50000"/>
                </a:srgbClr>
              </a:gs>
              <a:gs pos="9200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95BC87-05CD-C92D-D9C5-905AABA03447}"/>
              </a:ext>
            </a:extLst>
          </p:cNvPr>
          <p:cNvSpPr>
            <a:spLocks noGrp="1"/>
          </p:cNvSpPr>
          <p:nvPr>
            <p:ph type="ctrTitle"/>
          </p:nvPr>
        </p:nvSpPr>
        <p:spPr>
          <a:xfrm>
            <a:off x="4820633" y="472483"/>
            <a:ext cx="6380703" cy="1771036"/>
          </a:xfrm>
          <a:noFill/>
        </p:spPr>
        <p:txBody>
          <a:bodyPr>
            <a:noAutofit/>
          </a:bodyPr>
          <a:lstStyle/>
          <a:p>
            <a:r>
              <a:rPr lang="pt-BR" sz="4800" b="1" dirty="0">
                <a:gradFill flip="none" rotWithShape="1">
                  <a:gsLst>
                    <a:gs pos="16000">
                      <a:srgbClr val="505AC9"/>
                    </a:gs>
                    <a:gs pos="88000">
                      <a:srgbClr val="464EB8"/>
                    </a:gs>
                  </a:gsLst>
                  <a:lin ang="10800000" scaled="1"/>
                  <a:tileRect/>
                </a:gradFill>
                <a:effectLst/>
                <a:latin typeface="Neue Haas Grotesk Text Pro" panose="020B0504020202020204" pitchFamily="34" charset="0"/>
              </a:rPr>
              <a:t>Teams Phone</a:t>
            </a:r>
            <a:br>
              <a:rPr lang="pt-BR" sz="3200" b="1" dirty="0">
                <a:solidFill>
                  <a:srgbClr val="FFFFFF"/>
                </a:solidFill>
                <a:effectLst/>
                <a:latin typeface="Neue Haas Grotesk Text Pro" panose="020B0504020202020204" pitchFamily="34" charset="0"/>
              </a:rPr>
            </a:br>
            <a:br>
              <a:rPr lang="pt-BR" sz="3200" dirty="0">
                <a:solidFill>
                  <a:srgbClr val="FFFFFF"/>
                </a:solidFill>
                <a:effectLst/>
                <a:latin typeface="Neue Haas Grotesk Text Pro" panose="020B0504020202020204" pitchFamily="34" charset="0"/>
              </a:rPr>
            </a:br>
            <a:r>
              <a:rPr lang="pt-BR" sz="2400" b="1" dirty="0">
                <a:gradFill flip="none" rotWithShape="1">
                  <a:gsLst>
                    <a:gs pos="0">
                      <a:schemeClr val="tx1"/>
                    </a:gs>
                    <a:gs pos="97000">
                      <a:schemeClr val="tx2">
                        <a:lumMod val="75000"/>
                      </a:schemeClr>
                    </a:gs>
                  </a:gsLst>
                  <a:lin ang="0" scaled="1"/>
                  <a:tileRect/>
                </a:gradFill>
                <a:effectLst/>
                <a:latin typeface="Neue Haas Grotesk Text Pro" panose="020B0504020202020204" pitchFamily="34" charset="0"/>
              </a:rPr>
              <a:t>Revolucionando</a:t>
            </a:r>
            <a:r>
              <a:rPr lang="pt-BR" sz="2400" dirty="0">
                <a:gradFill flip="none" rotWithShape="1">
                  <a:gsLst>
                    <a:gs pos="0">
                      <a:schemeClr val="tx1"/>
                    </a:gs>
                    <a:gs pos="97000">
                      <a:schemeClr val="tx2">
                        <a:lumMod val="75000"/>
                      </a:schemeClr>
                    </a:gs>
                  </a:gsLst>
                  <a:lin ang="0" scaled="1"/>
                  <a:tileRect/>
                </a:gradFill>
                <a:effectLst/>
                <a:latin typeface="Neue Haas Grotesk Text Pro" panose="020B0504020202020204" pitchFamily="34" charset="0"/>
              </a:rPr>
              <a:t> </a:t>
            </a:r>
            <a:r>
              <a:rPr lang="pt-BR" sz="2400" b="1" dirty="0">
                <a:gradFill flip="none" rotWithShape="1">
                  <a:gsLst>
                    <a:gs pos="0">
                      <a:schemeClr val="tx1"/>
                    </a:gs>
                    <a:gs pos="97000">
                      <a:schemeClr val="tx2">
                        <a:lumMod val="75000"/>
                      </a:schemeClr>
                    </a:gs>
                  </a:gsLst>
                  <a:lin ang="0" scaled="1"/>
                  <a:tileRect/>
                </a:gradFill>
                <a:effectLst/>
                <a:latin typeface="Neue Haas Grotesk Text Pro" panose="020B0504020202020204" pitchFamily="34" charset="0"/>
              </a:rPr>
              <a:t>as Comunicações com Tecnologia, Mobilidade e Eficiência</a:t>
            </a:r>
            <a:endParaRPr lang="en-US" sz="3600" dirty="0">
              <a:gradFill flip="none" rotWithShape="1">
                <a:gsLst>
                  <a:gs pos="0">
                    <a:schemeClr val="tx1"/>
                  </a:gs>
                  <a:gs pos="97000">
                    <a:schemeClr val="tx2">
                      <a:lumMod val="75000"/>
                    </a:schemeClr>
                  </a:gs>
                </a:gsLst>
                <a:lin ang="0" scaled="1"/>
                <a:tileRect/>
              </a:gradFill>
            </a:endParaRPr>
          </a:p>
        </p:txBody>
      </p:sp>
      <p:sp>
        <p:nvSpPr>
          <p:cNvPr id="7" name="Título 1">
            <a:extLst>
              <a:ext uri="{FF2B5EF4-FFF2-40B4-BE49-F238E27FC236}">
                <a16:creationId xmlns:a16="http://schemas.microsoft.com/office/drawing/2014/main" id="{218B3FC8-66C3-C0AE-B4DD-62E47957AAF9}"/>
              </a:ext>
            </a:extLst>
          </p:cNvPr>
          <p:cNvSpPr txBox="1">
            <a:spLocks/>
          </p:cNvSpPr>
          <p:nvPr/>
        </p:nvSpPr>
        <p:spPr>
          <a:xfrm>
            <a:off x="868645" y="5571971"/>
            <a:ext cx="2092680" cy="527260"/>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pt-BR" sz="2000" dirty="0">
                <a:gradFill flip="none" rotWithShape="1">
                  <a:gsLst>
                    <a:gs pos="16000">
                      <a:srgbClr val="505AC9"/>
                    </a:gs>
                    <a:gs pos="88000">
                      <a:srgbClr val="464EB8"/>
                    </a:gs>
                  </a:gsLst>
                  <a:lin ang="10800000" scaled="1"/>
                  <a:tileRect/>
                </a:gradFill>
                <a:latin typeface="Neue Haas Grotesk Text Pro" panose="020B0504020202020204" pitchFamily="34" charset="0"/>
              </a:rPr>
              <a:t>Pedro Cunha</a:t>
            </a:r>
            <a:endParaRPr lang="en-US" sz="1400" dirty="0">
              <a:gradFill flip="none" rotWithShape="1">
                <a:gsLst>
                  <a:gs pos="0">
                    <a:schemeClr val="tx1"/>
                  </a:gs>
                  <a:gs pos="97000">
                    <a:schemeClr val="tx2">
                      <a:lumMod val="75000"/>
                    </a:schemeClr>
                  </a:gs>
                </a:gsLst>
                <a:lin ang="0" scaled="1"/>
                <a:tileRect/>
              </a:gradFill>
            </a:endParaRPr>
          </a:p>
        </p:txBody>
      </p:sp>
    </p:spTree>
    <p:extLst>
      <p:ext uri="{BB962C8B-B14F-4D97-AF65-F5344CB8AC3E}">
        <p14:creationId xmlns:p14="http://schemas.microsoft.com/office/powerpoint/2010/main" val="26741229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Tiro cortado de um grupo de funcionários mesa de trabalho no escritório durante o dia">
            <a:extLst>
              <a:ext uri="{FF2B5EF4-FFF2-40B4-BE49-F238E27FC236}">
                <a16:creationId xmlns:a16="http://schemas.microsoft.com/office/drawing/2014/main" id="{BB2E44E9-D569-4D33-A553-9069BED73DE6}"/>
              </a:ext>
            </a:extLst>
          </p:cNvPr>
          <p:cNvPicPr>
            <a:picLocks noGrp="1" noChangeAspect="1"/>
          </p:cNvPicPr>
          <p:nvPr>
            <p:ph sz="half" idx="1"/>
          </p:nvPr>
        </p:nvPicPr>
        <p:blipFill>
          <a:blip r:embed="rId3"/>
          <a:srcRect l="40111" r="12718" b="-1"/>
          <a:stretch/>
        </p:blipFill>
        <p:spPr>
          <a:xfrm>
            <a:off x="7345680" y="10"/>
            <a:ext cx="4846320" cy="6857990"/>
          </a:xfrm>
          <a:prstGeom prst="rect">
            <a:avLst/>
          </a:prstGeom>
        </p:spPr>
      </p:pic>
      <p:sp>
        <p:nvSpPr>
          <p:cNvPr id="2" name="Título 1">
            <a:extLst>
              <a:ext uri="{FF2B5EF4-FFF2-40B4-BE49-F238E27FC236}">
                <a16:creationId xmlns:a16="http://schemas.microsoft.com/office/drawing/2014/main" id="{EA3F727A-DC45-171C-5407-5DCECAEA7319}"/>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sz="3300" b="1" kern="1200">
                <a:solidFill>
                  <a:schemeClr val="tx1"/>
                </a:solidFill>
                <a:latin typeface="+mj-lt"/>
                <a:ea typeface="+mj-ea"/>
                <a:cs typeface="+mj-cs"/>
              </a:rPr>
              <a:t>Funcionalidades avançadas de comunicação</a:t>
            </a:r>
          </a:p>
        </p:txBody>
      </p:sp>
      <p:sp>
        <p:nvSpPr>
          <p:cNvPr id="4" name="Espaço Reservado para Conteúdo 3">
            <a:extLst>
              <a:ext uri="{FF2B5EF4-FFF2-40B4-BE49-F238E27FC236}">
                <a16:creationId xmlns:a16="http://schemas.microsoft.com/office/drawing/2014/main" id="{BDA838E1-ED4C-09D3-D025-F0A2E95CAD4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pt-BR" sz="1400" b="1"/>
              <a:t>Gravação de Chamadas</a:t>
            </a:r>
          </a:p>
          <a:p>
            <a:pPr marL="0" lvl="1" indent="0">
              <a:buNone/>
            </a:pPr>
            <a:r>
              <a:rPr lang="pt-BR" sz="1400"/>
              <a:t>A gravação de chamadas permite que as organizações mantenham registros de conversas importantes, melhorando a conformidade e a qualidade do atendimento.</a:t>
            </a:r>
          </a:p>
          <a:p>
            <a:pPr marL="0" indent="0">
              <a:spcBef>
                <a:spcPts val="2500"/>
              </a:spcBef>
              <a:buNone/>
            </a:pPr>
            <a:r>
              <a:rPr lang="pt-BR" sz="1400" b="1"/>
              <a:t>Transcrição em Tempo Real</a:t>
            </a:r>
          </a:p>
          <a:p>
            <a:pPr marL="0" lvl="1" indent="0">
              <a:buNone/>
            </a:pPr>
            <a:r>
              <a:rPr lang="pt-BR" sz="1400"/>
              <a:t>A transcrição em tempo real facilita a documentação de reuniões, tornando mais fácil para os participantes revisarem e compartilharem informações.</a:t>
            </a:r>
          </a:p>
          <a:p>
            <a:pPr marL="0" indent="0">
              <a:spcBef>
                <a:spcPts val="2500"/>
              </a:spcBef>
              <a:buNone/>
            </a:pPr>
            <a:r>
              <a:rPr lang="pt-BR" sz="1400" b="1"/>
              <a:t>Gerenciamento de Chamadas</a:t>
            </a:r>
          </a:p>
          <a:p>
            <a:pPr marL="0" lvl="1" indent="0">
              <a:buNone/>
            </a:pPr>
            <a:r>
              <a:rPr lang="pt-BR" sz="1400"/>
              <a:t>O gerenciamento de chamadas oferece controle total sobre as comunicações, permitindo que as organizações melhorem a eficiência e a produtividade.</a:t>
            </a:r>
            <a:endParaRPr lang="en-US" sz="1400"/>
          </a:p>
        </p:txBody>
      </p:sp>
    </p:spTree>
    <p:extLst>
      <p:ext uri="{BB962C8B-B14F-4D97-AF65-F5344CB8AC3E}">
        <p14:creationId xmlns:p14="http://schemas.microsoft.com/office/powerpoint/2010/main" val="314537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FCCB98C9-DB39-8761-5B2A-736B8B4CFE7F}"/>
              </a:ext>
            </a:extLst>
          </p:cNvPr>
          <p:cNvSpPr>
            <a:spLocks noGrp="1"/>
          </p:cNvSpPr>
          <p:nvPr>
            <p:ph type="ctrTitle"/>
          </p:nvPr>
        </p:nvSpPr>
        <p:spPr>
          <a:xfrm>
            <a:off x="277091" y="1814321"/>
            <a:ext cx="7772400" cy="4560920"/>
          </a:xfrm>
        </p:spPr>
        <p:txBody>
          <a:bodyPr anchor="b">
            <a:normAutofit/>
          </a:bodyPr>
          <a:lstStyle/>
          <a:p>
            <a:pPr algn="l"/>
            <a:r>
              <a:rPr lang="en-US" sz="7400" dirty="0">
                <a:solidFill>
                  <a:srgbClr val="464EB8"/>
                </a:solidFill>
              </a:rPr>
              <a:t>Diferenciais do Teams Phone</a:t>
            </a:r>
          </a:p>
        </p:txBody>
      </p:sp>
    </p:spTree>
    <p:extLst>
      <p:ext uri="{BB962C8B-B14F-4D97-AF65-F5344CB8AC3E}">
        <p14:creationId xmlns:p14="http://schemas.microsoft.com/office/powerpoint/2010/main" val="15203795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Conceito digital abstrato que mostra a otimização da segurança de rede e a tecnologia do Internet  ">
            <a:extLst>
              <a:ext uri="{FF2B5EF4-FFF2-40B4-BE49-F238E27FC236}">
                <a16:creationId xmlns:a16="http://schemas.microsoft.com/office/drawing/2014/main" id="{0BABC858-7FFC-4970-A73E-D716DBA3A0EB}"/>
              </a:ext>
            </a:extLst>
          </p:cNvPr>
          <p:cNvPicPr>
            <a:picLocks noGrp="1" noChangeAspect="1"/>
          </p:cNvPicPr>
          <p:nvPr>
            <p:ph sz="half" idx="1"/>
          </p:nvPr>
        </p:nvPicPr>
        <p:blipFill>
          <a:blip r:embed="rId3"/>
          <a:srcRect l="12557" r="33743"/>
          <a:stretch/>
        </p:blipFill>
        <p:spPr>
          <a:xfrm>
            <a:off x="20" y="10"/>
            <a:ext cx="4910308" cy="6857990"/>
          </a:xfrm>
          <a:prstGeom prst="rect">
            <a:avLst/>
          </a:prstGeom>
        </p:spPr>
      </p:pic>
      <p:sp>
        <p:nvSpPr>
          <p:cNvPr id="2" name="Título 1">
            <a:extLst>
              <a:ext uri="{FF2B5EF4-FFF2-40B4-BE49-F238E27FC236}">
                <a16:creationId xmlns:a16="http://schemas.microsoft.com/office/drawing/2014/main" id="{E9EEF3C1-21E6-C4BA-F168-EC40E327CE5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Segurança e conformidade</a:t>
            </a:r>
          </a:p>
        </p:txBody>
      </p:sp>
      <p:sp>
        <p:nvSpPr>
          <p:cNvPr id="4" name="Espaço Reservado para Conteúdo 3">
            <a:extLst>
              <a:ext uri="{FF2B5EF4-FFF2-40B4-BE49-F238E27FC236}">
                <a16:creationId xmlns:a16="http://schemas.microsoft.com/office/drawing/2014/main" id="{0A5BA7C0-09AC-F9A8-9198-2E4E5A65BF5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Criptografia de Ponta a Ponta</a:t>
            </a:r>
          </a:p>
          <a:p>
            <a:pPr marL="0" lvl="1" indent="0">
              <a:buNone/>
            </a:pPr>
            <a:r>
              <a:rPr lang="pt-BR" sz="1400"/>
              <a:t>A criptografia de ponta a ponta garante que apenas os participantes autorizados possam acessar e entender as comunicações, aumentando a segurança.</a:t>
            </a:r>
          </a:p>
          <a:p>
            <a:pPr marL="0" indent="0">
              <a:spcBef>
                <a:spcPts val="2500"/>
              </a:spcBef>
              <a:buNone/>
            </a:pPr>
            <a:r>
              <a:rPr lang="pt-BR" sz="1400" b="1"/>
              <a:t>Regulamentações Rigorosas</a:t>
            </a:r>
          </a:p>
          <a:p>
            <a:pPr marL="0" lvl="1" indent="0">
              <a:buNone/>
            </a:pPr>
            <a:r>
              <a:rPr lang="pt-BR" sz="1400"/>
              <a:t>Atender a regulamentações rigorosas é crucial para garantir a conformidade nas comunicações empresariais, protegendo dados sensíveis.</a:t>
            </a:r>
          </a:p>
          <a:p>
            <a:pPr marL="0" indent="0">
              <a:spcBef>
                <a:spcPts val="2500"/>
              </a:spcBef>
              <a:buNone/>
            </a:pPr>
            <a:r>
              <a:rPr lang="pt-BR" sz="1400" b="1"/>
              <a:t>Segurança nas Comunicações Empresariais</a:t>
            </a:r>
          </a:p>
          <a:p>
            <a:pPr marL="0" lvl="1" indent="0">
              <a:buNone/>
            </a:pPr>
            <a:r>
              <a:rPr lang="pt-BR" sz="1400"/>
              <a:t>A segurança nas comunicações empresariais é essencial para proteger informações confidenciais e manter a integridade das operações.</a:t>
            </a:r>
            <a:endParaRPr lang="en-US" sz="1400"/>
          </a:p>
        </p:txBody>
      </p:sp>
    </p:spTree>
    <p:extLst>
      <p:ext uri="{BB962C8B-B14F-4D97-AF65-F5344CB8AC3E}">
        <p14:creationId xmlns:p14="http://schemas.microsoft.com/office/powerpoint/2010/main" val="1137446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07B083-EAC0-A5BB-C369-C9589EC7F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FF70E8-1386-A8E3-4F76-E6731036D84C}"/>
              </a:ext>
            </a:extLst>
          </p:cNvPr>
          <p:cNvSpPr>
            <a:spLocks noGrp="1"/>
          </p:cNvSpPr>
          <p:nvPr>
            <p:ph type="title"/>
          </p:nvPr>
        </p:nvSpPr>
        <p:spPr>
          <a:xfrm>
            <a:off x="614677" y="603504"/>
            <a:ext cx="10872216" cy="1527048"/>
          </a:xfrm>
        </p:spPr>
        <p:txBody>
          <a:bodyPr vert="horz" lIns="91440" tIns="45720" rIns="91440" bIns="45720" rtlCol="0" anchor="b">
            <a:normAutofit/>
          </a:bodyPr>
          <a:lstStyle/>
          <a:p>
            <a:r>
              <a:rPr lang="en-US" b="1" kern="1200">
                <a:solidFill>
                  <a:schemeClr val="tx1"/>
                </a:solidFill>
                <a:latin typeface="+mj-lt"/>
                <a:ea typeface="+mj-ea"/>
                <a:cs typeface="+mj-cs"/>
              </a:rPr>
              <a:t>Facilidade de uso e interface intuitiva</a:t>
            </a:r>
          </a:p>
        </p:txBody>
      </p:sp>
      <p:sp>
        <p:nvSpPr>
          <p:cNvPr id="4" name="Espaço Reservado para Conteúdo 3">
            <a:extLst>
              <a:ext uri="{FF2B5EF4-FFF2-40B4-BE49-F238E27FC236}">
                <a16:creationId xmlns:a16="http://schemas.microsoft.com/office/drawing/2014/main" id="{45CFB90F-6B69-441C-DA85-00F5766780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441273"/>
            <a:ext cx="5385816" cy="3817942"/>
          </a:xfrm>
        </p:spPr>
        <p:txBody>
          <a:bodyPr>
            <a:normAutofit/>
          </a:bodyPr>
          <a:lstStyle/>
          <a:p>
            <a:pPr marL="0" indent="0">
              <a:spcBef>
                <a:spcPts val="2500"/>
              </a:spcBef>
              <a:buNone/>
            </a:pPr>
            <a:r>
              <a:rPr lang="pt-BR" sz="1400" b="1"/>
              <a:t>Interface Amigável</a:t>
            </a:r>
          </a:p>
          <a:p>
            <a:pPr marL="0" lvl="1" indent="0">
              <a:buNone/>
            </a:pPr>
            <a:r>
              <a:rPr lang="pt-BR" sz="1400"/>
              <a:t>A interface do Teams Phone é projetada para ser amigável, facilitando o uso por todos os membros da equipe.</a:t>
            </a:r>
          </a:p>
          <a:p>
            <a:pPr marL="0" indent="0">
              <a:spcBef>
                <a:spcPts val="2500"/>
              </a:spcBef>
              <a:buNone/>
            </a:pPr>
            <a:r>
              <a:rPr lang="pt-BR" sz="1400" b="1"/>
              <a:t>Navegação Intuitiva</a:t>
            </a:r>
          </a:p>
          <a:p>
            <a:pPr marL="0" lvl="1" indent="0">
              <a:buNone/>
            </a:pPr>
            <a:r>
              <a:rPr lang="pt-BR" sz="1400"/>
              <a:t>A navegação intuitiva permite que os usuários acessem rapidamente os recursos e funcionalidades que precisam.</a:t>
            </a:r>
          </a:p>
          <a:p>
            <a:pPr marL="0" indent="0">
              <a:spcBef>
                <a:spcPts val="2500"/>
              </a:spcBef>
              <a:buNone/>
            </a:pPr>
            <a:r>
              <a:rPr lang="pt-BR" sz="1400" b="1"/>
              <a:t>Adoção Facilitada</a:t>
            </a:r>
          </a:p>
          <a:p>
            <a:pPr marL="0" lvl="1" indent="0">
              <a:buNone/>
            </a:pPr>
            <a:r>
              <a:rPr lang="pt-BR" sz="1400"/>
              <a:t>Uma interface fácil de usar incentiva a adoção da ferramenta, aumentando a eficiência das equipes.</a:t>
            </a:r>
            <a:endParaRPr lang="en-US" sz="1400"/>
          </a:p>
        </p:txBody>
      </p:sp>
      <p:pic>
        <p:nvPicPr>
          <p:cNvPr id="5" name="Espaço Reservado para Conteúdo 4" descr="Resolução 4K">
            <a:extLst>
              <a:ext uri="{FF2B5EF4-FFF2-40B4-BE49-F238E27FC236}">
                <a16:creationId xmlns:a16="http://schemas.microsoft.com/office/drawing/2014/main" id="{AF1BACA4-25E9-415A-8998-5DA282744C46}"/>
              </a:ext>
            </a:extLst>
          </p:cNvPr>
          <p:cNvPicPr>
            <a:picLocks noGrp="1" noChangeAspect="1"/>
          </p:cNvPicPr>
          <p:nvPr>
            <p:ph sz="half" idx="1"/>
          </p:nvPr>
        </p:nvPicPr>
        <p:blipFill>
          <a:blip r:embed="rId3"/>
          <a:stretch>
            <a:fillRect/>
          </a:stretch>
        </p:blipFill>
        <p:spPr>
          <a:xfrm>
            <a:off x="614678" y="2441274"/>
            <a:ext cx="5173647" cy="2910176"/>
          </a:xfrm>
          <a:prstGeom prst="rect">
            <a:avLst/>
          </a:prstGeom>
        </p:spPr>
      </p:pic>
    </p:spTree>
    <p:extLst>
      <p:ext uri="{BB962C8B-B14F-4D97-AF65-F5344CB8AC3E}">
        <p14:creationId xmlns:p14="http://schemas.microsoft.com/office/powerpoint/2010/main" val="200073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Laptop e smartphone com documento financeiro">
            <a:extLst>
              <a:ext uri="{FF2B5EF4-FFF2-40B4-BE49-F238E27FC236}">
                <a16:creationId xmlns:a16="http://schemas.microsoft.com/office/drawing/2014/main" id="{3F06C729-994D-40AA-B210-AB721BE2B3E6}"/>
              </a:ext>
            </a:extLst>
          </p:cNvPr>
          <p:cNvPicPr>
            <a:picLocks noGrp="1" noChangeAspect="1"/>
          </p:cNvPicPr>
          <p:nvPr>
            <p:ph sz="half" idx="1"/>
          </p:nvPr>
        </p:nvPicPr>
        <p:blipFill>
          <a:blip r:embed="rId3"/>
          <a:srcRect l="19757" r="32449"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2C7BDF47-4C85-A7D7-D8A9-AFCC53656DA9}"/>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Escalabilidade e flexibilidade para empresas de todos os portes</a:t>
            </a:r>
          </a:p>
        </p:txBody>
      </p:sp>
      <p:sp>
        <p:nvSpPr>
          <p:cNvPr id="4" name="Espaço Reservado para Conteúdo 3">
            <a:extLst>
              <a:ext uri="{FF2B5EF4-FFF2-40B4-BE49-F238E27FC236}">
                <a16:creationId xmlns:a16="http://schemas.microsoft.com/office/drawing/2014/main" id="{5A209419-A2C5-F84B-A0B7-7970EC3C972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Adaptação para Diferentes Tamanhos</a:t>
            </a:r>
          </a:p>
          <a:p>
            <a:pPr marL="0" lvl="1" indent="0">
              <a:buNone/>
            </a:pPr>
            <a:r>
              <a:rPr lang="pt-BR" sz="1400"/>
              <a:t>O Teams Phone é projetado para atender empresas de todos os tamanhos, desde startups até grandes corporações.</a:t>
            </a:r>
          </a:p>
          <a:p>
            <a:pPr marL="0" indent="0">
              <a:spcBef>
                <a:spcPts val="2500"/>
              </a:spcBef>
              <a:buNone/>
            </a:pPr>
            <a:r>
              <a:rPr lang="pt-BR" sz="1400" b="1"/>
              <a:t>Crescimento e Flexibilidade</a:t>
            </a:r>
          </a:p>
          <a:p>
            <a:pPr marL="0" lvl="1" indent="0">
              <a:buNone/>
            </a:pPr>
            <a:r>
              <a:rPr lang="pt-BR" sz="1400"/>
              <a:t>Com o Teams Phone, as organizações podem crescer de forma eficaz e ajustar suas ferramentas de comunicação conforme necessário.</a:t>
            </a:r>
          </a:p>
          <a:p>
            <a:pPr marL="0" indent="0">
              <a:spcBef>
                <a:spcPts val="2500"/>
              </a:spcBef>
              <a:buNone/>
            </a:pPr>
            <a:r>
              <a:rPr lang="pt-BR" sz="1400" b="1"/>
              <a:t>Mudanças nas Demandas de Comunicação</a:t>
            </a:r>
          </a:p>
          <a:p>
            <a:pPr marL="0" lvl="1" indent="0">
              <a:buNone/>
            </a:pPr>
            <a:r>
              <a:rPr lang="pt-BR" sz="1400"/>
              <a:t>As necessidades de comunicação mudam com o tempo, e o Teams Phone se adapta facilmente a essas mudanças.</a:t>
            </a:r>
            <a:endParaRPr lang="en-US" sz="1400"/>
          </a:p>
        </p:txBody>
      </p:sp>
    </p:spTree>
    <p:extLst>
      <p:ext uri="{BB962C8B-B14F-4D97-AF65-F5344CB8AC3E}">
        <p14:creationId xmlns:p14="http://schemas.microsoft.com/office/powerpoint/2010/main" val="303562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D781F22D-C1DE-8A63-7CF4-35F85D2FBC3B}"/>
              </a:ext>
            </a:extLst>
          </p:cNvPr>
          <p:cNvSpPr>
            <a:spLocks noGrp="1"/>
          </p:cNvSpPr>
          <p:nvPr>
            <p:ph type="ctrTitle"/>
          </p:nvPr>
        </p:nvSpPr>
        <p:spPr>
          <a:xfrm>
            <a:off x="277091" y="1814321"/>
            <a:ext cx="7772400" cy="4560920"/>
          </a:xfrm>
        </p:spPr>
        <p:txBody>
          <a:bodyPr anchor="b">
            <a:normAutofit/>
          </a:bodyPr>
          <a:lstStyle/>
          <a:p>
            <a:pPr algn="l"/>
            <a:r>
              <a:rPr lang="en-US" sz="7400" dirty="0">
                <a:solidFill>
                  <a:srgbClr val="464EB8"/>
                </a:solidFill>
              </a:rPr>
              <a:t>Evolução da Telefonia com o Teams Phone</a:t>
            </a:r>
          </a:p>
        </p:txBody>
      </p:sp>
    </p:spTree>
    <p:extLst>
      <p:ext uri="{BB962C8B-B14F-4D97-AF65-F5344CB8AC3E}">
        <p14:creationId xmlns:p14="http://schemas.microsoft.com/office/powerpoint/2010/main" val="40837626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947B3B98-D97D-EB8B-9ACC-03F5CC67B4AC}"/>
              </a:ext>
            </a:extLst>
          </p:cNvPr>
          <p:cNvSpPr>
            <a:spLocks noGrp="1"/>
          </p:cNvSpPr>
          <p:nvPr>
            <p:ph type="title"/>
          </p:nvPr>
        </p:nvSpPr>
        <p:spPr>
          <a:xfrm>
            <a:off x="614679" y="548639"/>
            <a:ext cx="3977640" cy="5719640"/>
          </a:xfrm>
        </p:spPr>
        <p:txBody>
          <a:bodyPr anchor="t">
            <a:normAutofit/>
          </a:bodyPr>
          <a:lstStyle/>
          <a:p>
            <a:r>
              <a:rPr lang="en-US"/>
              <a:t>De sistemas tradicionais a soluções baseadas na nuvem</a:t>
            </a:r>
          </a:p>
        </p:txBody>
      </p:sp>
      <p:graphicFrame>
        <p:nvGraphicFramePr>
          <p:cNvPr id="4" name="Espaço Reservado para Conteúdo 4">
            <a:extLst>
              <a:ext uri="{FF2B5EF4-FFF2-40B4-BE49-F238E27FC236}">
                <a16:creationId xmlns:a16="http://schemas.microsoft.com/office/drawing/2014/main" id="{D0DF8536-419D-4F31-8C63-2A73B1AED221}"/>
              </a:ext>
            </a:extLst>
          </p:cNvPr>
          <p:cNvGraphicFramePr>
            <a:graphicFrameLocks noGrp="1"/>
          </p:cNvGraphicFramePr>
          <p:nvPr>
            <p:ph idx="1"/>
            <p:extLst>
              <p:ext uri="{D42A27DB-BD31-4B8C-83A1-F6EECF244321}">
                <p14:modId xmlns:p14="http://schemas.microsoft.com/office/powerpoint/2010/main" val="341027356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719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0013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D1D22E-5996-E45B-92B2-659F701A4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D52D64E6-9159-C155-90CD-5B876D8E1269}"/>
              </a:ext>
            </a:extLst>
          </p:cNvPr>
          <p:cNvSpPr>
            <a:spLocks noGrp="1"/>
          </p:cNvSpPr>
          <p:nvPr>
            <p:ph type="title"/>
          </p:nvPr>
        </p:nvSpPr>
        <p:spPr>
          <a:xfrm>
            <a:off x="614679" y="548639"/>
            <a:ext cx="3977640" cy="5719640"/>
          </a:xfrm>
        </p:spPr>
        <p:txBody>
          <a:bodyPr anchor="t">
            <a:normAutofit/>
          </a:bodyPr>
          <a:lstStyle/>
          <a:p>
            <a:r>
              <a:rPr lang="en-US"/>
              <a:t>Impacto na mobilidade e no trabalho remoto</a:t>
            </a:r>
          </a:p>
        </p:txBody>
      </p:sp>
      <p:graphicFrame>
        <p:nvGraphicFramePr>
          <p:cNvPr id="4" name="Espaço Reservado para Conteúdo 4">
            <a:extLst>
              <a:ext uri="{FF2B5EF4-FFF2-40B4-BE49-F238E27FC236}">
                <a16:creationId xmlns:a16="http://schemas.microsoft.com/office/drawing/2014/main" id="{C35AE670-18AC-4735-A3F9-A5C34374C0DA}"/>
              </a:ext>
            </a:extLst>
          </p:cNvPr>
          <p:cNvGraphicFramePr>
            <a:graphicFrameLocks noGrp="1"/>
          </p:cNvGraphicFramePr>
          <p:nvPr>
            <p:ph idx="1"/>
            <p:extLst>
              <p:ext uri="{D42A27DB-BD31-4B8C-83A1-F6EECF244321}">
                <p14:modId xmlns:p14="http://schemas.microsoft.com/office/powerpoint/2010/main" val="363246703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387542" y="548639"/>
          <a:ext cx="6189780" cy="5719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67459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Tiro de um empresário segurando um monte de balões de criptomoeda em cima de um gráfico contra um fundo branco">
            <a:extLst>
              <a:ext uri="{FF2B5EF4-FFF2-40B4-BE49-F238E27FC236}">
                <a16:creationId xmlns:a16="http://schemas.microsoft.com/office/drawing/2014/main" id="{1758F4CB-9AA0-44E6-ACFC-003D0F78CDF9}"/>
              </a:ext>
            </a:extLst>
          </p:cNvPr>
          <p:cNvPicPr>
            <a:picLocks noGrp="1" noChangeAspect="1"/>
          </p:cNvPicPr>
          <p:nvPr>
            <p:ph sz="half" idx="1"/>
          </p:nvPr>
        </p:nvPicPr>
        <p:blipFill>
          <a:blip r:embed="rId3"/>
          <a:srcRect l="38161" r="441"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3BACF458-DA42-9033-6C15-195D2E4AF6BD}"/>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Redução de custos e aumento da eficiência operacional</a:t>
            </a:r>
          </a:p>
        </p:txBody>
      </p:sp>
      <p:sp>
        <p:nvSpPr>
          <p:cNvPr id="4" name="Espaço Reservado para Conteúdo 3">
            <a:extLst>
              <a:ext uri="{FF2B5EF4-FFF2-40B4-BE49-F238E27FC236}">
                <a16:creationId xmlns:a16="http://schemas.microsoft.com/office/drawing/2014/main" id="{EAF34EE4-8D14-70BE-3FF9-BC8F6013BFC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Redução de Custos Operacionais</a:t>
            </a:r>
          </a:p>
          <a:p>
            <a:pPr marL="0" lvl="1" indent="0">
              <a:buNone/>
            </a:pPr>
            <a:r>
              <a:rPr lang="pt-BR" sz="1400"/>
              <a:t>A implementação do Teams Phone pode levar a uma diminuição significativa nos custos operacionais, beneficiando o orçamento da empresa.</a:t>
            </a:r>
          </a:p>
          <a:p>
            <a:pPr marL="0" indent="0">
              <a:spcBef>
                <a:spcPts val="2500"/>
              </a:spcBef>
              <a:buNone/>
            </a:pPr>
            <a:r>
              <a:rPr lang="pt-BR" sz="1400" b="1"/>
              <a:t>Melhoria na Comunicação</a:t>
            </a:r>
          </a:p>
          <a:p>
            <a:pPr marL="0" lvl="1" indent="0">
              <a:buNone/>
            </a:pPr>
            <a:r>
              <a:rPr lang="pt-BR" sz="1400"/>
              <a:t>Teams Phone aumenta a eficiência das comunicações, facilitando a colaboração entre equipes e melhorando o fluxo de informações.</a:t>
            </a:r>
          </a:p>
          <a:p>
            <a:pPr marL="0" indent="0">
              <a:spcBef>
                <a:spcPts val="2500"/>
              </a:spcBef>
              <a:buNone/>
            </a:pPr>
            <a:r>
              <a:rPr lang="pt-BR" sz="1400" b="1"/>
              <a:t>Otimização de Recursos</a:t>
            </a:r>
          </a:p>
          <a:p>
            <a:pPr marL="0" lvl="1" indent="0">
              <a:buNone/>
            </a:pPr>
            <a:r>
              <a:rPr lang="pt-BR" sz="1400"/>
              <a:t>A adoção de soluções como o Teams Phone é essencial para otimizar recursos e melhorar a produtividade geral dentro das empresas.</a:t>
            </a:r>
            <a:endParaRPr lang="en-US" sz="1400"/>
          </a:p>
        </p:txBody>
      </p:sp>
    </p:spTree>
    <p:extLst>
      <p:ext uri="{BB962C8B-B14F-4D97-AF65-F5344CB8AC3E}">
        <p14:creationId xmlns:p14="http://schemas.microsoft.com/office/powerpoint/2010/main" val="1074138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3B429115-4E6D-FCDB-6035-9012CCEBAF40}"/>
              </a:ext>
            </a:extLst>
          </p:cNvPr>
          <p:cNvSpPr>
            <a:spLocks noGrp="1"/>
          </p:cNvSpPr>
          <p:nvPr>
            <p:ph type="ctrTitle"/>
          </p:nvPr>
        </p:nvSpPr>
        <p:spPr>
          <a:xfrm>
            <a:off x="277091" y="1814321"/>
            <a:ext cx="7772400" cy="4560920"/>
          </a:xfrm>
        </p:spPr>
        <p:txBody>
          <a:bodyPr anchor="b">
            <a:normAutofit/>
          </a:bodyPr>
          <a:lstStyle/>
          <a:p>
            <a:pPr algn="l"/>
            <a:r>
              <a:rPr lang="en-US" sz="7400" dirty="0">
                <a:solidFill>
                  <a:srgbClr val="464EB8"/>
                </a:solidFill>
              </a:rPr>
              <a:t>Tecnologia por </a:t>
            </a:r>
            <a:r>
              <a:rPr lang="en-US" sz="7400" dirty="0" err="1">
                <a:solidFill>
                  <a:srgbClr val="464EB8"/>
                </a:solidFill>
              </a:rPr>
              <a:t>trás</a:t>
            </a:r>
            <a:r>
              <a:rPr lang="en-US" sz="7400" dirty="0">
                <a:solidFill>
                  <a:srgbClr val="464EB8"/>
                </a:solidFill>
              </a:rPr>
              <a:t> do Teams Phone</a:t>
            </a:r>
          </a:p>
        </p:txBody>
      </p:sp>
    </p:spTree>
    <p:extLst>
      <p:ext uri="{BB962C8B-B14F-4D97-AF65-F5344CB8AC3E}">
        <p14:creationId xmlns:p14="http://schemas.microsoft.com/office/powerpoint/2010/main" val="42521969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Close up de um telefone fixo preto moderno da empresa com teclado numérico e profundidade de campo rasa. ">
            <a:extLst>
              <a:ext uri="{FF2B5EF4-FFF2-40B4-BE49-F238E27FC236}">
                <a16:creationId xmlns:a16="http://schemas.microsoft.com/office/drawing/2014/main" id="{057E5E0C-86CD-4FDD-95D9-2EFC492ABDE0}"/>
              </a:ext>
            </a:extLst>
          </p:cNvPr>
          <p:cNvPicPr>
            <a:picLocks noGrp="1" noChangeAspect="1"/>
          </p:cNvPicPr>
          <p:nvPr>
            <p:ph sz="half" idx="1"/>
          </p:nvPr>
        </p:nvPicPr>
        <p:blipFill>
          <a:blip r:embed="rId3"/>
          <a:srcRect l="19096" r="18870" b="-2"/>
          <a:stretch/>
        </p:blipFill>
        <p:spPr>
          <a:xfrm>
            <a:off x="5818632" y="-1"/>
            <a:ext cx="6373368" cy="6857999"/>
          </a:xfrm>
          <a:prstGeom prst="rect">
            <a:avLst/>
          </a:prstGeom>
        </p:spPr>
      </p:pic>
      <p:sp>
        <p:nvSpPr>
          <p:cNvPr id="2" name="Título 1">
            <a:extLst>
              <a:ext uri="{FF2B5EF4-FFF2-40B4-BE49-F238E27FC236}">
                <a16:creationId xmlns:a16="http://schemas.microsoft.com/office/drawing/2014/main" id="{7212CCD4-A666-4FDA-3597-5E1F8A750080}"/>
              </a:ext>
            </a:extLst>
          </p:cNvPr>
          <p:cNvSpPr>
            <a:spLocks noGrp="1"/>
          </p:cNvSpPr>
          <p:nvPr>
            <p:ph type="title"/>
          </p:nvPr>
        </p:nvSpPr>
        <p:spPr>
          <a:xfrm>
            <a:off x="0" y="575922"/>
            <a:ext cx="5818632" cy="1186007"/>
          </a:xfrm>
        </p:spPr>
        <p:txBody>
          <a:bodyPr vert="horz" lIns="91440" tIns="45720" rIns="91440" bIns="45720" rtlCol="0" anchor="b">
            <a:normAutofit/>
          </a:bodyPr>
          <a:lstStyle/>
          <a:p>
            <a:pPr algn="ctr"/>
            <a:r>
              <a:rPr lang="en-US" b="1" kern="1200" dirty="0" err="1">
                <a:solidFill>
                  <a:srgbClr val="464EB8"/>
                </a:solidFill>
                <a:latin typeface="+mj-lt"/>
                <a:ea typeface="+mj-ea"/>
                <a:cs typeface="+mj-cs"/>
              </a:rPr>
              <a:t>Pontos</a:t>
            </a:r>
            <a:r>
              <a:rPr lang="en-US" b="1" kern="1200" dirty="0">
                <a:solidFill>
                  <a:srgbClr val="464EB8"/>
                </a:solidFill>
                <a:latin typeface="+mj-lt"/>
                <a:ea typeface="+mj-ea"/>
                <a:cs typeface="+mj-cs"/>
              </a:rPr>
              <a:t> </a:t>
            </a:r>
            <a:r>
              <a:rPr lang="en-US" b="1" kern="1200" dirty="0" err="1">
                <a:solidFill>
                  <a:srgbClr val="464EB8"/>
                </a:solidFill>
                <a:latin typeface="+mj-lt"/>
                <a:ea typeface="+mj-ea"/>
                <a:cs typeface="+mj-cs"/>
              </a:rPr>
              <a:t>Principais</a:t>
            </a:r>
            <a:r>
              <a:rPr lang="en-US" b="1" kern="1200" dirty="0">
                <a:solidFill>
                  <a:srgbClr val="464EB8"/>
                </a:solidFill>
                <a:latin typeface="+mj-lt"/>
                <a:ea typeface="+mj-ea"/>
                <a:cs typeface="+mj-cs"/>
              </a:rPr>
              <a:t> da </a:t>
            </a:r>
            <a:r>
              <a:rPr lang="en-US" b="1" kern="1200" dirty="0" err="1">
                <a:solidFill>
                  <a:srgbClr val="464EB8"/>
                </a:solidFill>
                <a:latin typeface="+mj-lt"/>
                <a:ea typeface="+mj-ea"/>
                <a:cs typeface="+mj-cs"/>
              </a:rPr>
              <a:t>Apresentação</a:t>
            </a:r>
            <a:endParaRPr lang="en-US" b="1" kern="1200" dirty="0">
              <a:solidFill>
                <a:srgbClr val="464EB8"/>
              </a:solidFill>
              <a:latin typeface="+mj-lt"/>
              <a:ea typeface="+mj-ea"/>
              <a:cs typeface="+mj-cs"/>
            </a:endParaRPr>
          </a:p>
        </p:txBody>
      </p:sp>
      <p:sp>
        <p:nvSpPr>
          <p:cNvPr id="4" name="Espaço Reservado para Conteúdo 3">
            <a:extLst>
              <a:ext uri="{FF2B5EF4-FFF2-40B4-BE49-F238E27FC236}">
                <a16:creationId xmlns:a16="http://schemas.microsoft.com/office/drawing/2014/main" id="{5290E5E4-57E3-78A7-BDEF-F6E330EC74F6}"/>
              </a:ext>
            </a:extLst>
          </p:cNvPr>
          <p:cNvSpPr>
            <a:spLocks noGrp="1"/>
          </p:cNvSpPr>
          <p:nvPr>
            <p:ph sz="half" idx="2"/>
          </p:nvPr>
        </p:nvSpPr>
        <p:spPr>
          <a:xfrm>
            <a:off x="584886" y="2212848"/>
            <a:ext cx="5233746" cy="4096512"/>
          </a:xfrm>
        </p:spPr>
        <p:txBody>
          <a:bodyPr vert="horz" lIns="91440" tIns="45720" rIns="91440" bIns="45720" rtlCol="0">
            <a:normAutofit/>
          </a:bodyPr>
          <a:lstStyle/>
          <a:p>
            <a:pPr marL="0" indent="0">
              <a:lnSpc>
                <a:spcPct val="200000"/>
              </a:lnSpc>
              <a:buNone/>
            </a:pPr>
            <a:r>
              <a:rPr lang="en-US" sz="1800" dirty="0">
                <a:hlinkClick r:id="rId4" action="ppaction://hlinksldjump"/>
              </a:rPr>
              <a:t>Introdução ao Teams Phone</a:t>
            </a:r>
            <a:endParaRPr lang="en-US" sz="1800" dirty="0"/>
          </a:p>
          <a:p>
            <a:pPr marL="0" indent="0">
              <a:lnSpc>
                <a:spcPct val="200000"/>
              </a:lnSpc>
              <a:buNone/>
            </a:pPr>
            <a:r>
              <a:rPr lang="en-US" sz="1800" dirty="0">
                <a:hlinkClick r:id="rId5" action="ppaction://hlinksldjump"/>
              </a:rPr>
              <a:t>Recursos do Teams Phone</a:t>
            </a:r>
            <a:endParaRPr lang="en-US" sz="1800" dirty="0"/>
          </a:p>
          <a:p>
            <a:pPr marL="0" indent="0">
              <a:lnSpc>
                <a:spcPct val="200000"/>
              </a:lnSpc>
              <a:buNone/>
            </a:pPr>
            <a:r>
              <a:rPr lang="en-US" sz="1800" dirty="0">
                <a:hlinkClick r:id="rId6" action="ppaction://hlinksldjump"/>
              </a:rPr>
              <a:t>Diferenciais do Teams Phone</a:t>
            </a:r>
            <a:endParaRPr lang="en-US" sz="1800" dirty="0"/>
          </a:p>
          <a:p>
            <a:pPr marL="0" indent="0">
              <a:lnSpc>
                <a:spcPct val="200000"/>
              </a:lnSpc>
              <a:buNone/>
            </a:pPr>
            <a:r>
              <a:rPr lang="en-US" sz="1800" dirty="0">
                <a:hlinkClick r:id="rId7" action="ppaction://hlinksldjump"/>
              </a:rPr>
              <a:t>Evolução da Telefonia com o Teams Phone</a:t>
            </a:r>
            <a:endParaRPr lang="en-US" sz="1800" dirty="0"/>
          </a:p>
          <a:p>
            <a:pPr marL="0" indent="0">
              <a:lnSpc>
                <a:spcPct val="200000"/>
              </a:lnSpc>
              <a:buNone/>
            </a:pPr>
            <a:r>
              <a:rPr lang="en-US" sz="1800" dirty="0">
                <a:hlinkClick r:id="rId8" action="ppaction://hlinksldjump"/>
              </a:rPr>
              <a:t>Tecnologia por </a:t>
            </a:r>
            <a:r>
              <a:rPr lang="en-US" sz="1800" dirty="0" err="1">
                <a:hlinkClick r:id="rId8" action="ppaction://hlinksldjump"/>
              </a:rPr>
              <a:t>trás</a:t>
            </a:r>
            <a:r>
              <a:rPr lang="en-US" sz="1800" dirty="0">
                <a:hlinkClick r:id="rId8" action="ppaction://hlinksldjump"/>
              </a:rPr>
              <a:t> do Teams Phone</a:t>
            </a:r>
            <a:endParaRPr lang="en-US" sz="1800" dirty="0"/>
          </a:p>
          <a:p>
            <a:pPr marL="0" indent="0">
              <a:lnSpc>
                <a:spcPct val="200000"/>
              </a:lnSpc>
              <a:buNone/>
            </a:pPr>
            <a:r>
              <a:rPr lang="en-US" sz="1800" dirty="0">
                <a:hlinkClick r:id="rId9" action="ppaction://hlinksldjump"/>
              </a:rPr>
              <a:t>Casos de </a:t>
            </a:r>
            <a:r>
              <a:rPr lang="en-US" sz="1800" dirty="0" err="1">
                <a:hlinkClick r:id="rId9" action="ppaction://hlinksldjump"/>
              </a:rPr>
              <a:t>uso</a:t>
            </a:r>
            <a:r>
              <a:rPr lang="en-US" sz="1800" dirty="0">
                <a:hlinkClick r:id="rId9" action="ppaction://hlinksldjump"/>
              </a:rPr>
              <a:t> e </a:t>
            </a:r>
            <a:r>
              <a:rPr lang="en-US" sz="1800" dirty="0" err="1">
                <a:hlinkClick r:id="rId9" action="ppaction://hlinksldjump"/>
              </a:rPr>
              <a:t>exemplos</a:t>
            </a:r>
            <a:r>
              <a:rPr lang="en-US" sz="1800" dirty="0">
                <a:hlinkClick r:id="rId9" action="ppaction://hlinksldjump"/>
              </a:rPr>
              <a:t> </a:t>
            </a:r>
            <a:r>
              <a:rPr lang="en-US" sz="1800" dirty="0" err="1">
                <a:hlinkClick r:id="rId9" action="ppaction://hlinksldjump"/>
              </a:rPr>
              <a:t>práticos</a:t>
            </a:r>
            <a:endParaRPr lang="en-US" sz="1800" dirty="0"/>
          </a:p>
        </p:txBody>
      </p:sp>
    </p:spTree>
    <p:extLst>
      <p:ext uri="{BB962C8B-B14F-4D97-AF65-F5344CB8AC3E}">
        <p14:creationId xmlns:p14="http://schemas.microsoft.com/office/powerpoint/2010/main" val="2374700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Rede de computação em nuvem">
            <a:extLst>
              <a:ext uri="{FF2B5EF4-FFF2-40B4-BE49-F238E27FC236}">
                <a16:creationId xmlns:a16="http://schemas.microsoft.com/office/drawing/2014/main" id="{DBABCAA9-0BFE-4A58-868A-1284273F7B27}"/>
              </a:ext>
            </a:extLst>
          </p:cNvPr>
          <p:cNvPicPr>
            <a:picLocks noGrp="1" noChangeAspect="1"/>
          </p:cNvPicPr>
          <p:nvPr>
            <p:ph sz="half" idx="1"/>
          </p:nvPr>
        </p:nvPicPr>
        <p:blipFill>
          <a:blip r:embed="rId3"/>
          <a:srcRect l="34336" r="25389"/>
          <a:stretch/>
        </p:blipFill>
        <p:spPr>
          <a:xfrm>
            <a:off x="20" y="10"/>
            <a:ext cx="4910308" cy="6857990"/>
          </a:xfrm>
          <a:prstGeom prst="rect">
            <a:avLst/>
          </a:prstGeom>
        </p:spPr>
      </p:pic>
      <p:sp>
        <p:nvSpPr>
          <p:cNvPr id="2" name="Título 1">
            <a:extLst>
              <a:ext uri="{FF2B5EF4-FFF2-40B4-BE49-F238E27FC236}">
                <a16:creationId xmlns:a16="http://schemas.microsoft.com/office/drawing/2014/main" id="{2194D29B-A803-3ABF-D159-86862A07B3F5}"/>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Arquitetura baseada na nuvem</a:t>
            </a:r>
          </a:p>
        </p:txBody>
      </p:sp>
      <p:sp>
        <p:nvSpPr>
          <p:cNvPr id="4" name="Espaço Reservado para Conteúdo 3">
            <a:extLst>
              <a:ext uri="{FF2B5EF4-FFF2-40B4-BE49-F238E27FC236}">
                <a16:creationId xmlns:a16="http://schemas.microsoft.com/office/drawing/2014/main" id="{D6080CF7-6706-7D9C-F49C-BE234AA1C5C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Acesso em Qualquer Lugar</a:t>
            </a:r>
          </a:p>
          <a:p>
            <a:pPr marL="0" lvl="1" indent="0">
              <a:buNone/>
            </a:pPr>
            <a:r>
              <a:rPr lang="pt-BR" sz="1400"/>
              <a:t>A arquitetura baseada na nuvem permite que as empresas acessem serviços de qualquer lugar, promovendo flexibilidade e mobilidade.</a:t>
            </a:r>
          </a:p>
          <a:p>
            <a:pPr marL="0" indent="0">
              <a:spcBef>
                <a:spcPts val="2500"/>
              </a:spcBef>
              <a:buNone/>
            </a:pPr>
            <a:r>
              <a:rPr lang="pt-BR" sz="1400" b="1"/>
              <a:t>Alta Disponibilidade</a:t>
            </a:r>
          </a:p>
          <a:p>
            <a:pPr marL="0" lvl="1" indent="0">
              <a:buNone/>
            </a:pPr>
            <a:r>
              <a:rPr lang="pt-BR" sz="1400"/>
              <a:t>Garantir alta disponibilidade é essencial para qualquer serviço em nuvem, permitindo que as empresas operem sem interrupções.</a:t>
            </a:r>
          </a:p>
          <a:p>
            <a:pPr marL="0" indent="0">
              <a:spcBef>
                <a:spcPts val="2500"/>
              </a:spcBef>
              <a:buNone/>
            </a:pPr>
            <a:r>
              <a:rPr lang="pt-BR" sz="1400" b="1"/>
              <a:t>Desempenho Otimizado</a:t>
            </a:r>
          </a:p>
          <a:p>
            <a:pPr marL="0" lvl="1" indent="0">
              <a:buNone/>
            </a:pPr>
            <a:r>
              <a:rPr lang="pt-BR" sz="1400"/>
              <a:t>A arquitetura em nuvem é projetada para otimizar o desempenho, oferecendo serviços rápidos e eficientes às empresas.</a:t>
            </a:r>
            <a:endParaRPr lang="en-US" sz="1400"/>
          </a:p>
        </p:txBody>
      </p:sp>
    </p:spTree>
    <p:extLst>
      <p:ext uri="{BB962C8B-B14F-4D97-AF65-F5344CB8AC3E}">
        <p14:creationId xmlns:p14="http://schemas.microsoft.com/office/powerpoint/2010/main" val="1063134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Os ícones tirados mão do homem de negócios e da mulher de negócio em cores vermelhas e pretas são conectados por setas aleatòria no fundo branco. Esta imagem mostra as mídias sociais e a comunicação online entre empresários.">
            <a:extLst>
              <a:ext uri="{FF2B5EF4-FFF2-40B4-BE49-F238E27FC236}">
                <a16:creationId xmlns:a16="http://schemas.microsoft.com/office/drawing/2014/main" id="{558C54F5-5C55-4EB4-99B8-ED0D4181B840}"/>
              </a:ext>
            </a:extLst>
          </p:cNvPr>
          <p:cNvPicPr>
            <a:picLocks noGrp="1" noChangeAspect="1"/>
          </p:cNvPicPr>
          <p:nvPr>
            <p:ph sz="half" idx="1"/>
          </p:nvPr>
        </p:nvPicPr>
        <p:blipFill>
          <a:blip r:embed="rId3"/>
          <a:srcRect l="28944" r="23263"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C61F72D7-8694-C24B-37F4-4C675EDBBD98}"/>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Integração com a infraestrutura de TI existente</a:t>
            </a:r>
          </a:p>
        </p:txBody>
      </p:sp>
      <p:sp>
        <p:nvSpPr>
          <p:cNvPr id="4" name="Espaço Reservado para Conteúdo 3">
            <a:extLst>
              <a:ext uri="{FF2B5EF4-FFF2-40B4-BE49-F238E27FC236}">
                <a16:creationId xmlns:a16="http://schemas.microsoft.com/office/drawing/2014/main" id="{33516F5B-5212-84E8-912F-1E6D794B1B0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Integração Simples</a:t>
            </a:r>
          </a:p>
          <a:p>
            <a:pPr marL="0" lvl="1" indent="0">
              <a:buNone/>
            </a:pPr>
            <a:r>
              <a:rPr lang="pt-BR" sz="1400"/>
              <a:t>O Teams Phone oferece uma integração fácil com a infraestrutura de TI existente, simplificando o processo de implementação.</a:t>
            </a:r>
          </a:p>
          <a:p>
            <a:pPr marL="0" indent="0">
              <a:spcBef>
                <a:spcPts val="2500"/>
              </a:spcBef>
              <a:buNone/>
            </a:pPr>
            <a:r>
              <a:rPr lang="pt-BR" sz="1400" b="1"/>
              <a:t>Facilidade de Gestão</a:t>
            </a:r>
          </a:p>
          <a:p>
            <a:pPr marL="0" lvl="1" indent="0">
              <a:buNone/>
            </a:pPr>
            <a:r>
              <a:rPr lang="pt-BR" sz="1400"/>
              <a:t>A integração minimiza a complexidade na gestão das soluções de comunicação, melhorando a eficiência operacional das empresas.</a:t>
            </a:r>
          </a:p>
          <a:p>
            <a:pPr marL="0" indent="0">
              <a:spcBef>
                <a:spcPts val="2500"/>
              </a:spcBef>
              <a:buNone/>
            </a:pPr>
            <a:r>
              <a:rPr lang="pt-BR" sz="1400" b="1"/>
              <a:t>Minimização de Interrupções</a:t>
            </a:r>
          </a:p>
          <a:p>
            <a:pPr marL="0" lvl="1" indent="0">
              <a:buNone/>
            </a:pPr>
            <a:r>
              <a:rPr lang="pt-BR" sz="1400"/>
              <a:t>Essa abordagem garante que as operações diárias das empresas não sejam interrompidas durante a transição para novas soluções.</a:t>
            </a:r>
            <a:endParaRPr lang="en-US" sz="1400"/>
          </a:p>
        </p:txBody>
      </p:sp>
    </p:spTree>
    <p:extLst>
      <p:ext uri="{BB962C8B-B14F-4D97-AF65-F5344CB8AC3E}">
        <p14:creationId xmlns:p14="http://schemas.microsoft.com/office/powerpoint/2010/main" val="113985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Escritório de aparência moderna com computadores e outras coisas não técnicas.">
            <a:extLst>
              <a:ext uri="{FF2B5EF4-FFF2-40B4-BE49-F238E27FC236}">
                <a16:creationId xmlns:a16="http://schemas.microsoft.com/office/drawing/2014/main" id="{1ABC80D0-6B5F-4375-AAB0-AD59EB0DD0A4}"/>
              </a:ext>
            </a:extLst>
          </p:cNvPr>
          <p:cNvPicPr>
            <a:picLocks noGrp="1" noChangeAspect="1"/>
          </p:cNvPicPr>
          <p:nvPr>
            <p:ph sz="half" idx="1"/>
          </p:nvPr>
        </p:nvPicPr>
        <p:blipFill>
          <a:blip r:embed="rId3"/>
          <a:srcRect l="17771" r="34435"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5ED1F9F3-0C0F-6ECA-CD9F-4523490F38E2}"/>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Inovações e atualizações contínuas</a:t>
            </a:r>
          </a:p>
        </p:txBody>
      </p:sp>
      <p:sp>
        <p:nvSpPr>
          <p:cNvPr id="4" name="Espaço Reservado para Conteúdo 3">
            <a:extLst>
              <a:ext uri="{FF2B5EF4-FFF2-40B4-BE49-F238E27FC236}">
                <a16:creationId xmlns:a16="http://schemas.microsoft.com/office/drawing/2014/main" id="{6E805206-4733-F5E6-AC46-9466B931E6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Inovação Constante</a:t>
            </a:r>
          </a:p>
          <a:p>
            <a:pPr marL="0" lvl="1" indent="0">
              <a:buNone/>
            </a:pPr>
            <a:r>
              <a:rPr lang="pt-BR" sz="1400"/>
              <a:t>A Microsoft se dedica a trazer inovações contínuas para o Teams Phone, melhorando a experiência do usuário e a funcionalidade.</a:t>
            </a:r>
          </a:p>
          <a:p>
            <a:pPr marL="0" indent="0">
              <a:spcBef>
                <a:spcPts val="2500"/>
              </a:spcBef>
              <a:buNone/>
            </a:pPr>
            <a:r>
              <a:rPr lang="pt-BR" sz="1400" b="1"/>
              <a:t>Atualizações de Segurança</a:t>
            </a:r>
          </a:p>
          <a:p>
            <a:pPr marL="0" lvl="1" indent="0">
              <a:buNone/>
            </a:pPr>
            <a:r>
              <a:rPr lang="pt-BR" sz="1400"/>
              <a:t>As atualizações de segurança são uma prioridade, assegurando que as empresas utilizem uma plataforma segura e confiável para suas comunicações.</a:t>
            </a:r>
          </a:p>
          <a:p>
            <a:pPr marL="0" indent="0">
              <a:spcBef>
                <a:spcPts val="2500"/>
              </a:spcBef>
              <a:buNone/>
            </a:pPr>
            <a:r>
              <a:rPr lang="pt-BR" sz="1400" b="1"/>
              <a:t>Funcionalidades Avançadas</a:t>
            </a:r>
          </a:p>
          <a:p>
            <a:pPr marL="0" lvl="1" indent="0">
              <a:buNone/>
            </a:pPr>
            <a:r>
              <a:rPr lang="pt-BR" sz="1400"/>
              <a:t>As últimas funcionalidades permitem que as empresas se mantenham competitivas em um mercado em rápida evolução.</a:t>
            </a:r>
            <a:endParaRPr lang="en-US" sz="1400"/>
          </a:p>
        </p:txBody>
      </p:sp>
    </p:spTree>
    <p:extLst>
      <p:ext uri="{BB962C8B-B14F-4D97-AF65-F5344CB8AC3E}">
        <p14:creationId xmlns:p14="http://schemas.microsoft.com/office/powerpoint/2010/main" val="2549624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31137D37-675F-1304-024F-FE9B092DAE46}"/>
              </a:ext>
            </a:extLst>
          </p:cNvPr>
          <p:cNvSpPr>
            <a:spLocks noGrp="1"/>
          </p:cNvSpPr>
          <p:nvPr>
            <p:ph type="ctrTitle"/>
          </p:nvPr>
        </p:nvSpPr>
        <p:spPr>
          <a:xfrm>
            <a:off x="277091" y="1814321"/>
            <a:ext cx="7772400" cy="4560920"/>
          </a:xfrm>
        </p:spPr>
        <p:txBody>
          <a:bodyPr anchor="b">
            <a:normAutofit/>
          </a:bodyPr>
          <a:lstStyle/>
          <a:p>
            <a:pPr algn="l"/>
            <a:r>
              <a:rPr lang="en-US" sz="7400" dirty="0">
                <a:solidFill>
                  <a:srgbClr val="464EB8"/>
                </a:solidFill>
              </a:rPr>
              <a:t>Casos de </a:t>
            </a:r>
            <a:r>
              <a:rPr lang="en-US" sz="7400" dirty="0" err="1">
                <a:solidFill>
                  <a:srgbClr val="464EB8"/>
                </a:solidFill>
              </a:rPr>
              <a:t>uso</a:t>
            </a:r>
            <a:r>
              <a:rPr lang="en-US" sz="7400" dirty="0">
                <a:solidFill>
                  <a:srgbClr val="464EB8"/>
                </a:solidFill>
              </a:rPr>
              <a:t> e </a:t>
            </a:r>
            <a:r>
              <a:rPr lang="en-US" sz="7400" dirty="0" err="1">
                <a:solidFill>
                  <a:srgbClr val="464EB8"/>
                </a:solidFill>
              </a:rPr>
              <a:t>exemplos</a:t>
            </a:r>
            <a:r>
              <a:rPr lang="en-US" sz="7400" dirty="0">
                <a:solidFill>
                  <a:srgbClr val="464EB8"/>
                </a:solidFill>
              </a:rPr>
              <a:t> </a:t>
            </a:r>
            <a:r>
              <a:rPr lang="en-US" sz="7400" dirty="0" err="1">
                <a:solidFill>
                  <a:srgbClr val="464EB8"/>
                </a:solidFill>
              </a:rPr>
              <a:t>práticos</a:t>
            </a:r>
            <a:endParaRPr lang="en-US" sz="7400" dirty="0">
              <a:solidFill>
                <a:srgbClr val="464EB8"/>
              </a:solidFill>
            </a:endParaRPr>
          </a:p>
        </p:txBody>
      </p:sp>
    </p:spTree>
    <p:extLst>
      <p:ext uri="{BB962C8B-B14F-4D97-AF65-F5344CB8AC3E}">
        <p14:creationId xmlns:p14="http://schemas.microsoft.com/office/powerpoint/2010/main" val="22007359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Pessoas falando no local de trabalho">
            <a:extLst>
              <a:ext uri="{FF2B5EF4-FFF2-40B4-BE49-F238E27FC236}">
                <a16:creationId xmlns:a16="http://schemas.microsoft.com/office/drawing/2014/main" id="{AE52C0A8-EED1-4739-9F18-8584A2B6DEDB}"/>
              </a:ext>
            </a:extLst>
          </p:cNvPr>
          <p:cNvPicPr>
            <a:picLocks noGrp="1" noChangeAspect="1"/>
          </p:cNvPicPr>
          <p:nvPr>
            <p:ph sz="half" idx="1"/>
          </p:nvPr>
        </p:nvPicPr>
        <p:blipFill>
          <a:blip r:embed="rId3"/>
          <a:srcRect l="12068" r="40319"/>
          <a:stretch/>
        </p:blipFill>
        <p:spPr>
          <a:xfrm>
            <a:off x="20" y="10"/>
            <a:ext cx="4910308" cy="6857990"/>
          </a:xfrm>
          <a:prstGeom prst="rect">
            <a:avLst/>
          </a:prstGeom>
        </p:spPr>
      </p:pic>
      <p:sp>
        <p:nvSpPr>
          <p:cNvPr id="2" name="Título 1">
            <a:extLst>
              <a:ext uri="{FF2B5EF4-FFF2-40B4-BE49-F238E27FC236}">
                <a16:creationId xmlns:a16="http://schemas.microsoft.com/office/drawing/2014/main" id="{0AEE3BF9-7A1F-2D25-3F55-2E76C4BB6932}"/>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Histórias de sucesso de empresas que adotaram o Teams Phone</a:t>
            </a:r>
          </a:p>
        </p:txBody>
      </p:sp>
      <p:sp>
        <p:nvSpPr>
          <p:cNvPr id="4" name="Espaço Reservado para Conteúdo 3">
            <a:extLst>
              <a:ext uri="{FF2B5EF4-FFF2-40B4-BE49-F238E27FC236}">
                <a16:creationId xmlns:a16="http://schemas.microsoft.com/office/drawing/2014/main" id="{F6F4C71E-B790-FBD2-D3F2-7E37426F94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Empresas que prosperaram</a:t>
            </a:r>
          </a:p>
          <a:p>
            <a:pPr marL="0" lvl="1" indent="0">
              <a:buNone/>
            </a:pPr>
            <a:r>
              <a:rPr lang="pt-BR" sz="1400"/>
              <a:t>Diversas empresas destacaram-se após implementar o Teams Phone, melhorando a comunicação interna e a eficiência operacional.</a:t>
            </a:r>
          </a:p>
          <a:p>
            <a:pPr marL="0" indent="0">
              <a:spcBef>
                <a:spcPts val="2500"/>
              </a:spcBef>
              <a:buNone/>
            </a:pPr>
            <a:r>
              <a:rPr lang="pt-BR" sz="1400" b="1"/>
              <a:t>Impacto na Comunicação</a:t>
            </a:r>
          </a:p>
          <a:p>
            <a:pPr marL="0" lvl="1" indent="0">
              <a:buNone/>
            </a:pPr>
            <a:r>
              <a:rPr lang="pt-BR" sz="1400"/>
              <a:t>A adoção do Teams Phone resultou em uma comunicação mais clara e rápida, facilitando a tomada de decisões em tempo real.</a:t>
            </a:r>
          </a:p>
          <a:p>
            <a:pPr marL="0" indent="0">
              <a:spcBef>
                <a:spcPts val="2500"/>
              </a:spcBef>
              <a:buNone/>
            </a:pPr>
            <a:r>
              <a:rPr lang="pt-BR" sz="1400" b="1"/>
              <a:t>Casos de Sucesso</a:t>
            </a:r>
          </a:p>
          <a:p>
            <a:pPr marL="0" lvl="1" indent="0">
              <a:buNone/>
            </a:pPr>
            <a:r>
              <a:rPr lang="pt-BR" sz="1400"/>
              <a:t>Vamos explorar casos específicos onde a adoção do Teams Phone transformou as operações e resultados das empresas.</a:t>
            </a:r>
            <a:endParaRPr lang="en-US" sz="1400"/>
          </a:p>
        </p:txBody>
      </p:sp>
    </p:spTree>
    <p:extLst>
      <p:ext uri="{BB962C8B-B14F-4D97-AF65-F5344CB8AC3E}">
        <p14:creationId xmlns:p14="http://schemas.microsoft.com/office/powerpoint/2010/main" val="800852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Composição do homem maduro em diferentes empregos">
            <a:extLst>
              <a:ext uri="{FF2B5EF4-FFF2-40B4-BE49-F238E27FC236}">
                <a16:creationId xmlns:a16="http://schemas.microsoft.com/office/drawing/2014/main" id="{D8B729D9-6BA2-4151-A869-B8569F581030}"/>
              </a:ext>
            </a:extLst>
          </p:cNvPr>
          <p:cNvPicPr>
            <a:picLocks noGrp="1" noChangeAspect="1"/>
          </p:cNvPicPr>
          <p:nvPr>
            <p:ph sz="half" idx="1"/>
          </p:nvPr>
        </p:nvPicPr>
        <p:blipFill>
          <a:blip r:embed="rId3"/>
          <a:srcRect t="7123" r="1"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2F2A80FB-7CA9-B5BD-A1A2-5E8B48F1C570}"/>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Como diferentes setores podem se beneficiar</a:t>
            </a:r>
          </a:p>
        </p:txBody>
      </p:sp>
      <p:sp>
        <p:nvSpPr>
          <p:cNvPr id="4" name="Espaço Reservado para Conteúdo 3">
            <a:extLst>
              <a:ext uri="{FF2B5EF4-FFF2-40B4-BE49-F238E27FC236}">
                <a16:creationId xmlns:a16="http://schemas.microsoft.com/office/drawing/2014/main" id="{8928C694-4AE6-C005-F770-03AC456A8F7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Benefícios para Serviços</a:t>
            </a:r>
          </a:p>
          <a:p>
            <a:pPr marL="0" lvl="1" indent="0">
              <a:buNone/>
            </a:pPr>
            <a:r>
              <a:rPr lang="pt-BR" sz="1400"/>
              <a:t>Setores de serviços podem usar o Teams Phone para melhorar a comunicação com clientes e agendar atendimentos de forma eficiente.</a:t>
            </a:r>
          </a:p>
          <a:p>
            <a:pPr marL="0" indent="0">
              <a:spcBef>
                <a:spcPts val="2500"/>
              </a:spcBef>
              <a:buNone/>
            </a:pPr>
            <a:r>
              <a:rPr lang="pt-BR" sz="1400" b="1"/>
              <a:t>Aprimoramento na Manufatura</a:t>
            </a:r>
          </a:p>
          <a:p>
            <a:pPr marL="0" lvl="1" indent="0">
              <a:buNone/>
            </a:pPr>
            <a:r>
              <a:rPr lang="pt-BR" sz="1400"/>
              <a:t>Na manufatura, o Teams Phone facilita a coordenação entre equipes e melhora a comunicação em tempo real para resolver problemas rapidamente.</a:t>
            </a:r>
          </a:p>
          <a:p>
            <a:pPr marL="0" indent="0">
              <a:spcBef>
                <a:spcPts val="2500"/>
              </a:spcBef>
              <a:buNone/>
            </a:pPr>
            <a:r>
              <a:rPr lang="pt-BR" sz="1400" b="1"/>
              <a:t>Integração em Vários Setores</a:t>
            </a:r>
          </a:p>
          <a:p>
            <a:pPr marL="0" lvl="1" indent="0">
              <a:buNone/>
            </a:pPr>
            <a:r>
              <a:rPr lang="pt-BR" sz="1400"/>
              <a:t>Indústrias diversas podem integrar o Teams Phone para otimizar processos, aumentar a produtividade e reduzir custos de comunicação.</a:t>
            </a:r>
            <a:endParaRPr lang="en-US" sz="1400"/>
          </a:p>
        </p:txBody>
      </p:sp>
    </p:spTree>
    <p:extLst>
      <p:ext uri="{BB962C8B-B14F-4D97-AF65-F5344CB8AC3E}">
        <p14:creationId xmlns:p14="http://schemas.microsoft.com/office/powerpoint/2010/main" val="2874506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Close up tiro de um grupo de empresários usando seus celulares em sincronicidade">
            <a:extLst>
              <a:ext uri="{FF2B5EF4-FFF2-40B4-BE49-F238E27FC236}">
                <a16:creationId xmlns:a16="http://schemas.microsoft.com/office/drawing/2014/main" id="{5DB434A7-6958-48F9-B8EA-A2769367F40E}"/>
              </a:ext>
            </a:extLst>
          </p:cNvPr>
          <p:cNvPicPr>
            <a:picLocks noGrp="1" noChangeAspect="1"/>
          </p:cNvPicPr>
          <p:nvPr>
            <p:ph sz="half" idx="1"/>
          </p:nvPr>
        </p:nvPicPr>
        <p:blipFill>
          <a:blip r:embed="rId3"/>
          <a:srcRect l="22623" r="29584"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650F55E1-C39A-D54C-8AB1-A8BD117614D9}"/>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Melhores práticas para implementação e uso</a:t>
            </a:r>
          </a:p>
        </p:txBody>
      </p:sp>
      <p:sp>
        <p:nvSpPr>
          <p:cNvPr id="4" name="Espaço Reservado para Conteúdo 3">
            <a:extLst>
              <a:ext uri="{FF2B5EF4-FFF2-40B4-BE49-F238E27FC236}">
                <a16:creationId xmlns:a16="http://schemas.microsoft.com/office/drawing/2014/main" id="{F05A44E0-520E-C9A0-9888-C7317805CD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Importância da Adoção</a:t>
            </a:r>
          </a:p>
          <a:p>
            <a:pPr marL="0" lvl="1" indent="0">
              <a:buNone/>
            </a:pPr>
            <a:r>
              <a:rPr lang="pt-BR" sz="1400"/>
              <a:t>Facilitar a adoção do Teams Phone é crucial para maximizar seus benefícios e garantir que todos os usuários estejam confortáveis com a plataforma.</a:t>
            </a:r>
          </a:p>
          <a:p>
            <a:pPr marL="0" indent="0">
              <a:spcBef>
                <a:spcPts val="2500"/>
              </a:spcBef>
              <a:buNone/>
            </a:pPr>
            <a:r>
              <a:rPr lang="pt-BR" sz="1400" b="1"/>
              <a:t>Estratégias de Implementação</a:t>
            </a:r>
          </a:p>
          <a:p>
            <a:pPr marL="0" lvl="1" indent="0">
              <a:buNone/>
            </a:pPr>
            <a:r>
              <a:rPr lang="pt-BR" sz="1400"/>
              <a:t>Definir estratégias claras de implementação ajuda a evitar problemas e a assegurar uma transição suave para o uso do Teams Phone.</a:t>
            </a:r>
          </a:p>
          <a:p>
            <a:pPr marL="0" indent="0">
              <a:spcBef>
                <a:spcPts val="2500"/>
              </a:spcBef>
              <a:buNone/>
            </a:pPr>
            <a:r>
              <a:rPr lang="pt-BR" sz="1400" b="1"/>
              <a:t>Maximizando o Uso</a:t>
            </a:r>
          </a:p>
          <a:p>
            <a:pPr marL="0" lvl="1" indent="0">
              <a:buNone/>
            </a:pPr>
            <a:r>
              <a:rPr lang="pt-BR" sz="1400"/>
              <a:t>Maximizar o uso da plataforma pode ser alcançado por meio de feedback contínuo e suporte técnico adequado para os usuários.</a:t>
            </a:r>
            <a:endParaRPr lang="en-US" sz="1400"/>
          </a:p>
        </p:txBody>
      </p:sp>
    </p:spTree>
    <p:extLst>
      <p:ext uri="{BB962C8B-B14F-4D97-AF65-F5344CB8AC3E}">
        <p14:creationId xmlns:p14="http://schemas.microsoft.com/office/powerpoint/2010/main" val="156330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F74C59-445A-9824-B537-A392A6ECE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6239A4F3-9D62-F56D-67A5-4D3CA68F9B52}"/>
              </a:ext>
            </a:extLst>
          </p:cNvPr>
          <p:cNvSpPr>
            <a:spLocks noGrp="1"/>
          </p:cNvSpPr>
          <p:nvPr>
            <p:ph type="title"/>
          </p:nvPr>
        </p:nvSpPr>
        <p:spPr>
          <a:xfrm>
            <a:off x="612648" y="1847088"/>
            <a:ext cx="7344336" cy="1133856"/>
          </a:xfrm>
        </p:spPr>
        <p:txBody>
          <a:bodyPr anchor="b">
            <a:normAutofit/>
          </a:bodyPr>
          <a:lstStyle/>
          <a:p>
            <a:r>
              <a:rPr lang="en-US" sz="6000" dirty="0" err="1">
                <a:solidFill>
                  <a:srgbClr val="464EB8"/>
                </a:solidFill>
              </a:rPr>
              <a:t>Conclusão</a:t>
            </a:r>
            <a:endParaRPr lang="en-US" sz="6000" dirty="0">
              <a:solidFill>
                <a:srgbClr val="464EB8"/>
              </a:solidFill>
            </a:endParaRPr>
          </a:p>
        </p:txBody>
      </p:sp>
      <p:graphicFrame>
        <p:nvGraphicFramePr>
          <p:cNvPr id="9" name="Espaço Reservado para Conteúdo 2">
            <a:extLst>
              <a:ext uri="{FF2B5EF4-FFF2-40B4-BE49-F238E27FC236}">
                <a16:creationId xmlns:a16="http://schemas.microsoft.com/office/drawing/2014/main" id="{D704EEB8-F8FE-A93E-EABD-52282023FB6D}"/>
              </a:ext>
            </a:extLst>
          </p:cNvPr>
          <p:cNvGraphicFramePr>
            <a:graphicFrameLocks noGrp="1"/>
          </p:cNvGraphicFramePr>
          <p:nvPr>
            <p:ph idx="1"/>
            <p:extLst>
              <p:ext uri="{D42A27DB-BD31-4B8C-83A1-F6EECF244321}">
                <p14:modId xmlns:p14="http://schemas.microsoft.com/office/powerpoint/2010/main" val="146917691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646" y="3593592"/>
          <a:ext cx="10890504" cy="2512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1550927"/>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6EDD973C-1B18-0D95-D742-24C80C01EFDA}"/>
              </a:ext>
            </a:extLst>
          </p:cNvPr>
          <p:cNvSpPr>
            <a:spLocks noGrp="1"/>
          </p:cNvSpPr>
          <p:nvPr>
            <p:ph type="ctrTitle"/>
          </p:nvPr>
        </p:nvSpPr>
        <p:spPr>
          <a:xfrm>
            <a:off x="277091" y="1814321"/>
            <a:ext cx="7772400" cy="4560920"/>
          </a:xfrm>
        </p:spPr>
        <p:txBody>
          <a:bodyPr anchor="b">
            <a:normAutofit/>
          </a:bodyPr>
          <a:lstStyle/>
          <a:p>
            <a:pPr algn="l"/>
            <a:r>
              <a:rPr lang="en-US" sz="7400" dirty="0">
                <a:solidFill>
                  <a:srgbClr val="464EB8"/>
                </a:solidFill>
              </a:rPr>
              <a:t>Introdução ao Teams Phone</a:t>
            </a:r>
          </a:p>
        </p:txBody>
      </p:sp>
    </p:spTree>
    <p:extLst>
      <p:ext uri="{BB962C8B-B14F-4D97-AF65-F5344CB8AC3E}">
        <p14:creationId xmlns:p14="http://schemas.microsoft.com/office/powerpoint/2010/main" val="27165131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https://lh4.googleusercontent.com/-lkURktmV49k/VOIXFMbc03I/AAAAAAAABUo/pHrxGP6DqVs/w400-h622-no/blackboard%2Bbanner.jpg">
            <a:extLst>
              <a:ext uri="{FF2B5EF4-FFF2-40B4-BE49-F238E27FC236}">
                <a16:creationId xmlns:a16="http://schemas.microsoft.com/office/drawing/2014/main" id="{83B102CB-A4B9-4A01-9181-30B31AC83D06}"/>
              </a:ext>
            </a:extLst>
          </p:cNvPr>
          <p:cNvPicPr>
            <a:picLocks noGrp="1" noChangeAspect="1"/>
          </p:cNvPicPr>
          <p:nvPr>
            <p:ph sz="half" idx="1"/>
          </p:nvPr>
        </p:nvPicPr>
        <p:blipFill>
          <a:blip r:embed="rId3"/>
          <a:srcRect l="27707" r="24500"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63EDF4FF-F172-F8D5-6282-8F6A7BA00606}"/>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O que é o Teams Phone?</a:t>
            </a:r>
          </a:p>
        </p:txBody>
      </p:sp>
      <p:sp>
        <p:nvSpPr>
          <p:cNvPr id="4" name="Espaço Reservado para Conteúdo 3">
            <a:extLst>
              <a:ext uri="{FF2B5EF4-FFF2-40B4-BE49-F238E27FC236}">
                <a16:creationId xmlns:a16="http://schemas.microsoft.com/office/drawing/2014/main" id="{DCF970F7-8ABD-CE1D-1100-28B58F61A73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Solução de Telefonia Baseada em Nuvem</a:t>
            </a:r>
          </a:p>
          <a:p>
            <a:pPr marL="0" lvl="1" indent="0">
              <a:buNone/>
            </a:pPr>
            <a:r>
              <a:rPr lang="pt-BR" sz="1400"/>
              <a:t>O Teams Phone oferece uma solução moderna de telefonia que permite às empresas se comunicarem de forma eficiente e flexível.</a:t>
            </a:r>
          </a:p>
          <a:p>
            <a:pPr marL="0" indent="0">
              <a:spcBef>
                <a:spcPts val="2500"/>
              </a:spcBef>
              <a:buNone/>
            </a:pPr>
            <a:r>
              <a:rPr lang="pt-BR" sz="1400" b="1"/>
              <a:t>Integração com Microsoft Teams</a:t>
            </a:r>
          </a:p>
          <a:p>
            <a:pPr marL="0" lvl="1" indent="0">
              <a:buNone/>
            </a:pPr>
            <a:r>
              <a:rPr lang="pt-BR" sz="1400"/>
              <a:t>A integração com o Microsoft Teams permite chamadas de voz e vídeo diretamente na plataforma, facilitando a colaboração.</a:t>
            </a:r>
          </a:p>
          <a:p>
            <a:pPr marL="0" indent="0">
              <a:spcBef>
                <a:spcPts val="2500"/>
              </a:spcBef>
              <a:buNone/>
            </a:pPr>
            <a:r>
              <a:rPr lang="pt-BR" sz="1400" b="1"/>
              <a:t>Experiência de Comunicação Unificada</a:t>
            </a:r>
          </a:p>
          <a:p>
            <a:pPr marL="0" lvl="1" indent="0">
              <a:buNone/>
            </a:pPr>
            <a:r>
              <a:rPr lang="pt-BR" sz="1400"/>
              <a:t>O Teams Phone oferece uma experiência de comunicação unificada, ajudando equipes e empresas a se conectarem de maneira mais eficaz.</a:t>
            </a:r>
            <a:endParaRPr lang="en-US" sz="1400"/>
          </a:p>
        </p:txBody>
      </p:sp>
    </p:spTree>
    <p:extLst>
      <p:ext uri="{BB962C8B-B14F-4D97-AF65-F5344CB8AC3E}">
        <p14:creationId xmlns:p14="http://schemas.microsoft.com/office/powerpoint/2010/main" val="116036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Internet Rede de dispositivos e aplicativos conectados">
            <a:extLst>
              <a:ext uri="{FF2B5EF4-FFF2-40B4-BE49-F238E27FC236}">
                <a16:creationId xmlns:a16="http://schemas.microsoft.com/office/drawing/2014/main" id="{264A68F6-E443-494A-9FA9-D99C23B38F9D}"/>
              </a:ext>
            </a:extLst>
          </p:cNvPr>
          <p:cNvPicPr>
            <a:picLocks noGrp="1" noChangeAspect="1"/>
          </p:cNvPicPr>
          <p:nvPr>
            <p:ph sz="half" idx="1"/>
          </p:nvPr>
        </p:nvPicPr>
        <p:blipFill>
          <a:blip r:embed="rId3"/>
          <a:srcRect l="26075" r="28101"/>
          <a:stretch/>
        </p:blipFill>
        <p:spPr>
          <a:xfrm>
            <a:off x="20" y="10"/>
            <a:ext cx="4910308" cy="6857990"/>
          </a:xfrm>
          <a:prstGeom prst="rect">
            <a:avLst/>
          </a:prstGeom>
        </p:spPr>
      </p:pic>
      <p:sp>
        <p:nvSpPr>
          <p:cNvPr id="2" name="Título 1">
            <a:extLst>
              <a:ext uri="{FF2B5EF4-FFF2-40B4-BE49-F238E27FC236}">
                <a16:creationId xmlns:a16="http://schemas.microsoft.com/office/drawing/2014/main" id="{2FB8EDD8-9FAC-0AFB-FC32-75A0285C102B}"/>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Principais benefícios do Teams Phone</a:t>
            </a:r>
          </a:p>
        </p:txBody>
      </p:sp>
      <p:sp>
        <p:nvSpPr>
          <p:cNvPr id="4" name="Espaço Reservado para Conteúdo 3">
            <a:extLst>
              <a:ext uri="{FF2B5EF4-FFF2-40B4-BE49-F238E27FC236}">
                <a16:creationId xmlns:a16="http://schemas.microsoft.com/office/drawing/2014/main" id="{753C6930-2714-3047-0286-6519684A3E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Mobilidade</a:t>
            </a:r>
          </a:p>
          <a:p>
            <a:pPr marL="0" lvl="1" indent="0">
              <a:buNone/>
            </a:pPr>
            <a:r>
              <a:rPr lang="pt-BR" sz="1400"/>
              <a:t>O Teams Phone permite que os usuários se comuniquem de qualquer lugar, aumentando a flexibilidade e a produtividade.</a:t>
            </a:r>
          </a:p>
          <a:p>
            <a:pPr marL="0" indent="0">
              <a:spcBef>
                <a:spcPts val="2500"/>
              </a:spcBef>
              <a:buNone/>
            </a:pPr>
            <a:r>
              <a:rPr lang="pt-BR" sz="1400" b="1"/>
              <a:t>Redução de Custos</a:t>
            </a:r>
          </a:p>
          <a:p>
            <a:pPr marL="0" lvl="1" indent="0">
              <a:buNone/>
            </a:pPr>
            <a:r>
              <a:rPr lang="pt-BR" sz="1400"/>
              <a:t>A utilização do Teams Phone contribui para a redução de custos operacionais em comparação com soluções tradicionais de telefonia.</a:t>
            </a:r>
          </a:p>
          <a:p>
            <a:pPr marL="0" indent="0">
              <a:spcBef>
                <a:spcPts val="2500"/>
              </a:spcBef>
              <a:buNone/>
            </a:pPr>
            <a:r>
              <a:rPr lang="pt-BR" sz="1400" b="1"/>
              <a:t>Integração com Microsoft 365</a:t>
            </a:r>
          </a:p>
          <a:p>
            <a:pPr marL="0" lvl="1" indent="0">
              <a:buNone/>
            </a:pPr>
            <a:r>
              <a:rPr lang="pt-BR" sz="1400"/>
              <a:t>A integração perfeita com as ferramentas do Microsoft 365 proporciona uma experiência de comunicação fluida e eficaz para todos os usuários.</a:t>
            </a:r>
            <a:endParaRPr lang="en-US" sz="1400"/>
          </a:p>
        </p:txBody>
      </p:sp>
    </p:spTree>
    <p:extLst>
      <p:ext uri="{BB962C8B-B14F-4D97-AF65-F5344CB8AC3E}">
        <p14:creationId xmlns:p14="http://schemas.microsoft.com/office/powerpoint/2010/main" val="267054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Conceito de reunião de trabalho em equipe de mesa de negócios knolling. Vista superior de uma grande mesa colorida com monitor de pc, laptop, papéis, equipamento de escritório. Copiar modelo de espaço. Bloco de notas, tablet, smartphone na parte superior. Dinheiro, planta, muitos detalhes com post-its. A mesa é amarela vibrante brilhante.">
            <a:extLst>
              <a:ext uri="{FF2B5EF4-FFF2-40B4-BE49-F238E27FC236}">
                <a16:creationId xmlns:a16="http://schemas.microsoft.com/office/drawing/2014/main" id="{4FF5CBE8-E15D-4C44-ADFB-E474649838AF}"/>
              </a:ext>
            </a:extLst>
          </p:cNvPr>
          <p:cNvPicPr>
            <a:picLocks noGrp="1" noChangeAspect="1"/>
          </p:cNvPicPr>
          <p:nvPr>
            <p:ph sz="half" idx="1"/>
          </p:nvPr>
        </p:nvPicPr>
        <p:blipFill>
          <a:blip r:embed="rId3"/>
          <a:srcRect l="13499" r="46751"/>
          <a:stretch/>
        </p:blipFill>
        <p:spPr>
          <a:xfrm>
            <a:off x="7345680" y="10"/>
            <a:ext cx="4846320" cy="6857990"/>
          </a:xfrm>
          <a:prstGeom prst="rect">
            <a:avLst/>
          </a:prstGeom>
        </p:spPr>
      </p:pic>
      <p:sp>
        <p:nvSpPr>
          <p:cNvPr id="2" name="Título 1">
            <a:extLst>
              <a:ext uri="{FF2B5EF4-FFF2-40B4-BE49-F238E27FC236}">
                <a16:creationId xmlns:a16="http://schemas.microsoft.com/office/drawing/2014/main" id="{1FF15FBF-22F0-B76A-3FC6-5496268DCCD5}"/>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a:solidFill>
                  <a:schemeClr val="tx1"/>
                </a:solidFill>
                <a:latin typeface="+mj-lt"/>
                <a:ea typeface="+mj-ea"/>
                <a:cs typeface="+mj-cs"/>
              </a:rPr>
              <a:t>Por que escolher o Teams Phone para sua empresa?</a:t>
            </a:r>
          </a:p>
        </p:txBody>
      </p:sp>
      <p:sp>
        <p:nvSpPr>
          <p:cNvPr id="4" name="Espaço Reservado para Conteúdo 3">
            <a:extLst>
              <a:ext uri="{FF2B5EF4-FFF2-40B4-BE49-F238E27FC236}">
                <a16:creationId xmlns:a16="http://schemas.microsoft.com/office/drawing/2014/main" id="{744577D9-9E75-7A0E-E5B8-07018E5114B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8" y="2212848"/>
            <a:ext cx="6035040" cy="4096512"/>
          </a:xfrm>
        </p:spPr>
        <p:txBody>
          <a:bodyPr>
            <a:normAutofit/>
          </a:bodyPr>
          <a:lstStyle/>
          <a:p>
            <a:pPr marL="0" indent="0">
              <a:spcBef>
                <a:spcPts val="2500"/>
              </a:spcBef>
              <a:buNone/>
            </a:pPr>
            <a:r>
              <a:rPr lang="pt-BR" sz="1400" b="1"/>
              <a:t>Colaboração entre Equipes</a:t>
            </a:r>
          </a:p>
          <a:p>
            <a:pPr marL="0" lvl="1" indent="0">
              <a:buNone/>
            </a:pPr>
            <a:r>
              <a:rPr lang="pt-BR" sz="1400"/>
              <a:t>O Teams Phone melhora a colaboração entre equipes, permitindo comunicações mais eficientes e integradas.</a:t>
            </a:r>
          </a:p>
          <a:p>
            <a:pPr marL="0" indent="0">
              <a:spcBef>
                <a:spcPts val="2500"/>
              </a:spcBef>
              <a:buNone/>
            </a:pPr>
            <a:r>
              <a:rPr lang="pt-BR" sz="1400" b="1"/>
              <a:t>Gestão de Comunicações</a:t>
            </a:r>
          </a:p>
          <a:p>
            <a:pPr marL="0" lvl="1" indent="0">
              <a:buNone/>
            </a:pPr>
            <a:r>
              <a:rPr lang="pt-BR" sz="1400"/>
              <a:t>A solução simplifica a gestão de comunicações, centralizando as interações e melhorando a produtividade.</a:t>
            </a:r>
          </a:p>
          <a:p>
            <a:pPr marL="0" indent="0">
              <a:spcBef>
                <a:spcPts val="2500"/>
              </a:spcBef>
              <a:buNone/>
            </a:pPr>
            <a:r>
              <a:rPr lang="pt-BR" sz="1400" b="1"/>
              <a:t>Suporte à Mobilidade</a:t>
            </a:r>
          </a:p>
          <a:p>
            <a:pPr marL="0" lvl="1" indent="0">
              <a:buNone/>
            </a:pPr>
            <a:r>
              <a:rPr lang="pt-BR" sz="1400"/>
              <a:t>Oferece suporte à mobilidade, permitindo que as equipes se conectem de qualquer lugar e a qualquer hora.</a:t>
            </a:r>
            <a:endParaRPr lang="en-US" sz="1400"/>
          </a:p>
        </p:txBody>
      </p:sp>
    </p:spTree>
    <p:extLst>
      <p:ext uri="{BB962C8B-B14F-4D97-AF65-F5344CB8AC3E}">
        <p14:creationId xmlns:p14="http://schemas.microsoft.com/office/powerpoint/2010/main" val="3973687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3E8498D-DA8F-EF6C-5420-F153D4979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ítulo 1">
            <a:extLst>
              <a:ext uri="{FF2B5EF4-FFF2-40B4-BE49-F238E27FC236}">
                <a16:creationId xmlns:a16="http://schemas.microsoft.com/office/drawing/2014/main" id="{D5E28089-249F-343C-1400-79F365014A04}"/>
              </a:ext>
            </a:extLst>
          </p:cNvPr>
          <p:cNvSpPr>
            <a:spLocks noGrp="1"/>
          </p:cNvSpPr>
          <p:nvPr>
            <p:ph type="ctrTitle"/>
          </p:nvPr>
        </p:nvSpPr>
        <p:spPr>
          <a:xfrm>
            <a:off x="277091" y="1814321"/>
            <a:ext cx="7772400" cy="4560920"/>
          </a:xfrm>
        </p:spPr>
        <p:txBody>
          <a:bodyPr anchor="b">
            <a:normAutofit/>
          </a:bodyPr>
          <a:lstStyle/>
          <a:p>
            <a:pPr algn="l"/>
            <a:r>
              <a:rPr lang="en-US" sz="7400" dirty="0">
                <a:solidFill>
                  <a:srgbClr val="464EB8"/>
                </a:solidFill>
              </a:rPr>
              <a:t>Recursos do Teams Phone</a:t>
            </a:r>
          </a:p>
        </p:txBody>
      </p:sp>
    </p:spTree>
    <p:extLst>
      <p:ext uri="{BB962C8B-B14F-4D97-AF65-F5344CB8AC3E}">
        <p14:creationId xmlns:p14="http://schemas.microsoft.com/office/powerpoint/2010/main" val="9320695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Pessoas em uma videochamada">
            <a:extLst>
              <a:ext uri="{FF2B5EF4-FFF2-40B4-BE49-F238E27FC236}">
                <a16:creationId xmlns:a16="http://schemas.microsoft.com/office/drawing/2014/main" id="{4034A071-6A85-4CB7-A364-C048224CD40A}"/>
              </a:ext>
            </a:extLst>
          </p:cNvPr>
          <p:cNvPicPr>
            <a:picLocks noGrp="1" noChangeAspect="1"/>
          </p:cNvPicPr>
          <p:nvPr>
            <p:ph sz="half" idx="1"/>
          </p:nvPr>
        </p:nvPicPr>
        <p:blipFill>
          <a:blip r:embed="rId3"/>
          <a:srcRect l="28575" r="23631" b="-1"/>
          <a:stretch/>
        </p:blipFill>
        <p:spPr>
          <a:xfrm>
            <a:off x="20" y="10"/>
            <a:ext cx="4910308" cy="6857990"/>
          </a:xfrm>
          <a:prstGeom prst="rect">
            <a:avLst/>
          </a:prstGeom>
        </p:spPr>
      </p:pic>
      <p:sp>
        <p:nvSpPr>
          <p:cNvPr id="2" name="Título 1">
            <a:extLst>
              <a:ext uri="{FF2B5EF4-FFF2-40B4-BE49-F238E27FC236}">
                <a16:creationId xmlns:a16="http://schemas.microsoft.com/office/drawing/2014/main" id="{7B5D39D2-E315-2E20-2648-8E6BAC84E73E}"/>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b="1" kern="1200">
                <a:solidFill>
                  <a:schemeClr val="tx1"/>
                </a:solidFill>
                <a:latin typeface="+mj-lt"/>
                <a:ea typeface="+mj-ea"/>
                <a:cs typeface="+mj-cs"/>
              </a:rPr>
              <a:t>Chamadas de voz e vídeo</a:t>
            </a:r>
          </a:p>
        </p:txBody>
      </p:sp>
      <p:sp>
        <p:nvSpPr>
          <p:cNvPr id="4" name="Espaço Reservado para Conteúdo 3">
            <a:extLst>
              <a:ext uri="{FF2B5EF4-FFF2-40B4-BE49-F238E27FC236}">
                <a16:creationId xmlns:a16="http://schemas.microsoft.com/office/drawing/2014/main" id="{1208F89C-258B-A586-8A1E-76F10B88A4B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Chamadas de Alta Qualidade</a:t>
            </a:r>
          </a:p>
          <a:p>
            <a:pPr marL="0" lvl="1" indent="0">
              <a:buNone/>
            </a:pPr>
            <a:r>
              <a:rPr lang="pt-BR" sz="1400"/>
              <a:t>O Teams Phone oferece chamadas de voz e vídeo excepcionais, garantindo uma comunicação clara e eficiente entre os usuários.</a:t>
            </a:r>
          </a:p>
          <a:p>
            <a:pPr marL="0" indent="0">
              <a:spcBef>
                <a:spcPts val="2500"/>
              </a:spcBef>
              <a:buNone/>
            </a:pPr>
            <a:r>
              <a:rPr lang="pt-BR" sz="1400" b="1"/>
              <a:t>Colaboração em Grupo</a:t>
            </a:r>
          </a:p>
          <a:p>
            <a:pPr marL="0" lvl="1" indent="0">
              <a:buNone/>
            </a:pPr>
            <a:r>
              <a:rPr lang="pt-BR" sz="1400"/>
              <a:t>A plataforma permite conferências e chamadas em grupo, facilitando a colaboração eficaz entre equipes e parceiros.</a:t>
            </a:r>
          </a:p>
          <a:p>
            <a:pPr marL="0" indent="0">
              <a:spcBef>
                <a:spcPts val="2500"/>
              </a:spcBef>
              <a:buNone/>
            </a:pPr>
            <a:r>
              <a:rPr lang="pt-BR" sz="1400" b="1"/>
              <a:t>Conexão com Clientes</a:t>
            </a:r>
          </a:p>
          <a:p>
            <a:pPr marL="0" lvl="1" indent="0">
              <a:buNone/>
            </a:pPr>
            <a:r>
              <a:rPr lang="pt-BR" sz="1400"/>
              <a:t>O Teams Phone facilita a comunicação com clientes, permitindo um atendimento mais próximo e eficiente.</a:t>
            </a:r>
            <a:endParaRPr lang="en-US" sz="1400"/>
          </a:p>
        </p:txBody>
      </p:sp>
    </p:spTree>
    <p:extLst>
      <p:ext uri="{BB962C8B-B14F-4D97-AF65-F5344CB8AC3E}">
        <p14:creationId xmlns:p14="http://schemas.microsoft.com/office/powerpoint/2010/main" val="1088389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Imagem conceitual representando a interface de mídia em mosaico e o software digital. Uma parede de telas se curva para longe da vista, brilhando com uma variedade de gráficos aleatórios, animações e imagens de ícones simples.">
            <a:extLst>
              <a:ext uri="{FF2B5EF4-FFF2-40B4-BE49-F238E27FC236}">
                <a16:creationId xmlns:a16="http://schemas.microsoft.com/office/drawing/2014/main" id="{AFB43471-CD03-45E7-A80A-44E0A30346D1}"/>
              </a:ext>
            </a:extLst>
          </p:cNvPr>
          <p:cNvPicPr>
            <a:picLocks noGrp="1" noChangeAspect="1"/>
          </p:cNvPicPr>
          <p:nvPr>
            <p:ph sz="half" idx="1"/>
          </p:nvPr>
        </p:nvPicPr>
        <p:blipFill>
          <a:blip r:embed="rId3"/>
          <a:srcRect l="28916" r="17385"/>
          <a:stretch/>
        </p:blipFill>
        <p:spPr>
          <a:xfrm>
            <a:off x="20" y="10"/>
            <a:ext cx="4910308" cy="6857990"/>
          </a:xfrm>
          <a:prstGeom prst="rect">
            <a:avLst/>
          </a:prstGeom>
        </p:spPr>
      </p:pic>
      <p:sp>
        <p:nvSpPr>
          <p:cNvPr id="2" name="Título 1">
            <a:extLst>
              <a:ext uri="{FF2B5EF4-FFF2-40B4-BE49-F238E27FC236}">
                <a16:creationId xmlns:a16="http://schemas.microsoft.com/office/drawing/2014/main" id="{479AEEC9-7232-7C72-622F-5A91D05E93AF}"/>
              </a:ext>
            </a:extLst>
          </p:cNvPr>
          <p:cNvSpPr>
            <a:spLocks noGrp="1"/>
          </p:cNvSpPr>
          <p:nvPr>
            <p:ph type="title"/>
          </p:nvPr>
        </p:nvSpPr>
        <p:spPr>
          <a:xfrm>
            <a:off x="5568537" y="603504"/>
            <a:ext cx="5916168" cy="1527048"/>
          </a:xfrm>
        </p:spPr>
        <p:txBody>
          <a:bodyPr vert="horz" lIns="91440" tIns="45720" rIns="91440" bIns="45720" rtlCol="0" anchor="b">
            <a:normAutofit/>
          </a:bodyPr>
          <a:lstStyle/>
          <a:p>
            <a:r>
              <a:rPr lang="en-US" sz="3300" b="1" kern="1200">
                <a:solidFill>
                  <a:schemeClr val="tx1"/>
                </a:solidFill>
                <a:latin typeface="+mj-lt"/>
                <a:ea typeface="+mj-ea"/>
                <a:cs typeface="+mj-cs"/>
              </a:rPr>
              <a:t>Integração com outras ferramentas do Microsoft 365</a:t>
            </a:r>
          </a:p>
        </p:txBody>
      </p:sp>
      <p:sp>
        <p:nvSpPr>
          <p:cNvPr id="4" name="Espaço Reservado para Conteúdo 3">
            <a:extLst>
              <a:ext uri="{FF2B5EF4-FFF2-40B4-BE49-F238E27FC236}">
                <a16:creationId xmlns:a16="http://schemas.microsoft.com/office/drawing/2014/main" id="{D5DEAFDB-B30F-5EF6-29A4-C5699DA5970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7" y="2214282"/>
            <a:ext cx="5916168" cy="4095078"/>
          </a:xfrm>
        </p:spPr>
        <p:txBody>
          <a:bodyPr>
            <a:normAutofit/>
          </a:bodyPr>
          <a:lstStyle/>
          <a:p>
            <a:pPr marL="0" indent="0">
              <a:spcBef>
                <a:spcPts val="2500"/>
              </a:spcBef>
              <a:buNone/>
            </a:pPr>
            <a:r>
              <a:rPr lang="pt-BR" sz="1400" b="1"/>
              <a:t>Integração Eficiente</a:t>
            </a:r>
          </a:p>
          <a:p>
            <a:pPr marL="0" lvl="1" indent="0">
              <a:buNone/>
            </a:pPr>
            <a:r>
              <a:rPr lang="pt-BR" sz="1400"/>
              <a:t>A integração do Teams Phone com o Microsoft 365 permite um fluxo contínuo de informações durante as chamadas, aumentando a produtividade dos usuários.</a:t>
            </a:r>
          </a:p>
          <a:p>
            <a:pPr marL="0" indent="0">
              <a:spcBef>
                <a:spcPts val="2500"/>
              </a:spcBef>
              <a:buNone/>
            </a:pPr>
            <a:r>
              <a:rPr lang="pt-BR" sz="1400" b="1"/>
              <a:t>Acesso Rápido à Informação</a:t>
            </a:r>
          </a:p>
          <a:p>
            <a:pPr marL="0" lvl="1" indent="0">
              <a:buNone/>
            </a:pPr>
            <a:r>
              <a:rPr lang="pt-BR" sz="1400"/>
              <a:t>Os usuários podem acessar e compartilhar informações instantaneamente, facilitando a tomada de decisões durante as reuniões e chamadas.</a:t>
            </a:r>
          </a:p>
          <a:p>
            <a:pPr marL="0" indent="0">
              <a:spcBef>
                <a:spcPts val="2500"/>
              </a:spcBef>
              <a:buNone/>
            </a:pPr>
            <a:r>
              <a:rPr lang="pt-BR" sz="1400" b="1"/>
              <a:t>Melhoria da Colaboração</a:t>
            </a:r>
          </a:p>
          <a:p>
            <a:pPr marL="0" lvl="1" indent="0">
              <a:buNone/>
            </a:pPr>
            <a:r>
              <a:rPr lang="pt-BR" sz="1400"/>
              <a:t>A integração proporciona uma colaboração mais fluida entre equipes, pois as ferramentas do Microsoft 365 são facilmente acessíveis no Teams Phone.</a:t>
            </a:r>
            <a:endParaRPr lang="en-US" sz="1400"/>
          </a:p>
        </p:txBody>
      </p:sp>
    </p:spTree>
    <p:extLst>
      <p:ext uri="{BB962C8B-B14F-4D97-AF65-F5344CB8AC3E}">
        <p14:creationId xmlns:p14="http://schemas.microsoft.com/office/powerpoint/2010/main" val="1907861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anillaVTI">
  <a:themeElements>
    <a:clrScheme name="Caixa">
      <a:dk1>
        <a:sysClr val="windowText" lastClr="000000"/>
      </a:dk1>
      <a:lt1>
        <a:sysClr val="window" lastClr="FFFFFF"/>
      </a:lt1>
      <a:dk2>
        <a:srgbClr val="44546A"/>
      </a:dk2>
      <a:lt2>
        <a:srgbClr val="E7E6E6"/>
      </a:lt2>
      <a:accent1>
        <a:srgbClr val="005CA9"/>
      </a:accent1>
      <a:accent2>
        <a:srgbClr val="F39200"/>
      </a:accent2>
      <a:accent3>
        <a:srgbClr val="54BBAB"/>
      </a:accent3>
      <a:accent4>
        <a:srgbClr val="00B5E5"/>
      </a:accent4>
      <a:accent5>
        <a:srgbClr val="B26F9B"/>
      </a:accent5>
      <a:accent6>
        <a:srgbClr val="AFCA0B"/>
      </a:accent6>
      <a:hlink>
        <a:srgbClr val="0563C1"/>
      </a:hlink>
      <a:folHlink>
        <a:srgbClr val="954F72"/>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2520</Words>
  <Application>Microsoft Office PowerPoint</Application>
  <PresentationFormat>Widescreen</PresentationFormat>
  <Paragraphs>202</Paragraphs>
  <Slides>27</Slides>
  <Notes>27</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27</vt:i4>
      </vt:variant>
    </vt:vector>
  </HeadingPairs>
  <TitlesOfParts>
    <vt:vector size="31" baseType="lpstr">
      <vt:lpstr>Aptos</vt:lpstr>
      <vt:lpstr>Arial</vt:lpstr>
      <vt:lpstr>Neue Haas Grotesk Text Pro</vt:lpstr>
      <vt:lpstr>VanillaVTI</vt:lpstr>
      <vt:lpstr>Teams Phone  Revolucionando as Comunicações com Tecnologia, Mobilidade e Eficiência</vt:lpstr>
      <vt:lpstr>Pontos Principais da Apresentação</vt:lpstr>
      <vt:lpstr>Introdução ao Teams Phone</vt:lpstr>
      <vt:lpstr>O que é o Teams Phone?</vt:lpstr>
      <vt:lpstr>Principais benefícios do Teams Phone</vt:lpstr>
      <vt:lpstr>Por que escolher o Teams Phone para sua empresa?</vt:lpstr>
      <vt:lpstr>Recursos do Teams Phone</vt:lpstr>
      <vt:lpstr>Chamadas de voz e vídeo</vt:lpstr>
      <vt:lpstr>Integração com outras ferramentas do Microsoft 365</vt:lpstr>
      <vt:lpstr>Funcionalidades avançadas de comunicação</vt:lpstr>
      <vt:lpstr>Diferenciais do Teams Phone</vt:lpstr>
      <vt:lpstr>Segurança e conformidade</vt:lpstr>
      <vt:lpstr>Facilidade de uso e interface intuitiva</vt:lpstr>
      <vt:lpstr>Escalabilidade e flexibilidade para empresas de todos os portes</vt:lpstr>
      <vt:lpstr>Evolução da Telefonia com o Teams Phone</vt:lpstr>
      <vt:lpstr>De sistemas tradicionais a soluções baseadas na nuvem</vt:lpstr>
      <vt:lpstr>Impacto na mobilidade e no trabalho remoto</vt:lpstr>
      <vt:lpstr>Redução de custos e aumento da eficiência operacional</vt:lpstr>
      <vt:lpstr>Tecnologia por trás do Teams Phone</vt:lpstr>
      <vt:lpstr>Arquitetura baseada na nuvem</vt:lpstr>
      <vt:lpstr>Integração com a infraestrutura de TI existente</vt:lpstr>
      <vt:lpstr>Inovações e atualizações contínuas</vt:lpstr>
      <vt:lpstr>Casos de uso e exemplos práticos</vt:lpstr>
      <vt:lpstr>Histórias de sucesso de empresas que adotaram o Teams Phone</vt:lpstr>
      <vt:lpstr>Como diferentes setores podem se beneficiar</vt:lpstr>
      <vt:lpstr>Melhores práticas para implementação e uso</vt:lpstr>
      <vt:lpstr>Conclusão</vt:lpstr>
    </vt:vector>
  </TitlesOfParts>
  <Company>Caixa Economica Federal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Pedro Ivo Peixoto Dias Cunha</dc:creator>
  <cp:lastModifiedBy>Pedro Ivo Peixoto Dias Cunha</cp:lastModifiedBy>
  <cp:revision>1</cp:revision>
  <dcterms:created xsi:type="dcterms:W3CDTF">2025-01-17T22:34:00Z</dcterms:created>
  <dcterms:modified xsi:type="dcterms:W3CDTF">2025-01-17T23:33:05Z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de7aacd-7cc4-4c31-9e6f-7ef306428f09_Enabled">
    <vt:lpwstr>true</vt:lpwstr>
  </property>
  <property fmtid="{D5CDD505-2E9C-101B-9397-08002B2CF9AE}" pid="3" name="MSIP_Label_fde7aacd-7cc4-4c31-9e6f-7ef306428f09_SetDate">
    <vt:lpwstr>2025-01-17T23:32:59Z</vt:lpwstr>
  </property>
  <property fmtid="{D5CDD505-2E9C-101B-9397-08002B2CF9AE}" pid="4" name="MSIP_Label_fde7aacd-7cc4-4c31-9e6f-7ef306428f09_Method">
    <vt:lpwstr>Privileged</vt:lpwstr>
  </property>
  <property fmtid="{D5CDD505-2E9C-101B-9397-08002B2CF9AE}" pid="5" name="MSIP_Label_fde7aacd-7cc4-4c31-9e6f-7ef306428f09_Name">
    <vt:lpwstr>_PUBLICO</vt:lpwstr>
  </property>
  <property fmtid="{D5CDD505-2E9C-101B-9397-08002B2CF9AE}" pid="6" name="MSIP_Label_fde7aacd-7cc4-4c31-9e6f-7ef306428f09_SiteId">
    <vt:lpwstr>ab9bba98-684a-43fb-add8-9c2bebede229</vt:lpwstr>
  </property>
  <property fmtid="{D5CDD505-2E9C-101B-9397-08002B2CF9AE}" pid="7" name="MSIP_Label_fde7aacd-7cc4-4c31-9e6f-7ef306428f09_ActionId">
    <vt:lpwstr>e0e75c27-0708-4516-8e40-a1dea874cd45</vt:lpwstr>
  </property>
  <property fmtid="{D5CDD505-2E9C-101B-9397-08002B2CF9AE}" pid="8" name="MSIP_Label_fde7aacd-7cc4-4c31-9e6f-7ef306428f09_ContentBits">
    <vt:lpwstr>1</vt:lpwstr>
  </property>
</Properties>
</file>